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9"/>
  </p:notesMasterIdLst>
  <p:handoutMasterIdLst>
    <p:handoutMasterId r:id="rId20"/>
  </p:handoutMasterIdLst>
  <p:sldIdLst>
    <p:sldId id="269" r:id="rId2"/>
    <p:sldId id="256" r:id="rId3"/>
    <p:sldId id="270" r:id="rId4"/>
    <p:sldId id="273" r:id="rId5"/>
    <p:sldId id="274" r:id="rId6"/>
    <p:sldId id="271" r:id="rId7"/>
    <p:sldId id="272" r:id="rId8"/>
    <p:sldId id="267" r:id="rId9"/>
    <p:sldId id="262" r:id="rId10"/>
    <p:sldId id="257" r:id="rId11"/>
    <p:sldId id="259" r:id="rId12"/>
    <p:sldId id="268" r:id="rId13"/>
    <p:sldId id="263" r:id="rId14"/>
    <p:sldId id="264" r:id="rId15"/>
    <p:sldId id="265" r:id="rId16"/>
    <p:sldId id="266" r:id="rId17"/>
    <p:sldId id="275" r:id="rId18"/>
  </p:sldIdLst>
  <p:sldSz cx="12192000" cy="6858000"/>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rthe Swart" initials="MS" lastIdx="4" clrIdx="0">
    <p:extLst>
      <p:ext uri="{19B8F6BF-5375-455C-9EA6-DF929625EA0E}">
        <p15:presenceInfo xmlns:p15="http://schemas.microsoft.com/office/powerpoint/2012/main" userId="Myrthe Sw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3300"/>
    <a:srgbClr val="FFCC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60" autoAdjust="0"/>
    <p:restoredTop sz="82371" autoAdjust="0"/>
  </p:normalViewPr>
  <p:slideViewPr>
    <p:cSldViewPr snapToGrid="0">
      <p:cViewPr varScale="1">
        <p:scale>
          <a:sx n="68" d="100"/>
          <a:sy n="68" d="100"/>
        </p:scale>
        <p:origin x="48" y="5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WKRU\Downloads\RU_MANAGEMENT_INFORMATIE_PORTAL_WP_2021031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WKRU\Downloads\RU_MANAGEMENT_INFORMATIE_PORTAL_WP_2021031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WKRU\Downloads\RU_MANAGEMENT_INFORMATIE_PORTAL_WP_2021031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dirty="0" err="1">
                <a:solidFill>
                  <a:srgbClr val="009999"/>
                </a:solidFill>
                <a:latin typeface="Calibri" panose="020F0502020204030204" pitchFamily="34" charset="0"/>
                <a:cs typeface="Calibri" panose="020F0502020204030204" pitchFamily="34" charset="0"/>
              </a:rPr>
              <a:t>Medewerkers</a:t>
            </a:r>
            <a:r>
              <a:rPr lang="en-GB" sz="1800" dirty="0">
                <a:solidFill>
                  <a:srgbClr val="009999"/>
                </a:solidFill>
                <a:latin typeface="Calibri" panose="020F0502020204030204" pitchFamily="34" charset="0"/>
                <a:cs typeface="Calibri" panose="020F0502020204030204" pitchFamily="34" charset="0"/>
              </a:rPr>
              <a:t> Radboud</a:t>
            </a:r>
            <a:r>
              <a:rPr lang="en-GB" sz="1800" baseline="0" dirty="0">
                <a:solidFill>
                  <a:srgbClr val="009999"/>
                </a:solidFill>
                <a:latin typeface="Calibri" panose="020F0502020204030204" pitchFamily="34" charset="0"/>
                <a:cs typeface="Calibri" panose="020F0502020204030204" pitchFamily="34" charset="0"/>
              </a:rPr>
              <a:t> Universiteit</a:t>
            </a:r>
            <a:endParaRPr lang="en-GB" sz="1800" dirty="0">
              <a:solidFill>
                <a:srgbClr val="009999"/>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FA-5941-9595-0444624A9D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BFA-5941-9595-0444624A9DE6}"/>
              </c:ext>
            </c:extLst>
          </c:dPt>
          <c:cat>
            <c:strRef>
              <c:f>'OBP WP'!$C$7:$C$8</c:f>
              <c:strCache>
                <c:ptCount val="2"/>
                <c:pt idx="0">
                  <c:v>Onderzoekers</c:v>
                </c:pt>
                <c:pt idx="1">
                  <c:v>Andere medewerkers</c:v>
                </c:pt>
              </c:strCache>
            </c:strRef>
          </c:cat>
          <c:val>
            <c:numRef>
              <c:f>'OBP WP'!$D$7:$D$8</c:f>
              <c:numCache>
                <c:formatCode>0.00%</c:formatCode>
                <c:ptCount val="2"/>
                <c:pt idx="0">
                  <c:v>0.55000000000000004</c:v>
                </c:pt>
                <c:pt idx="1">
                  <c:v>0.45</c:v>
                </c:pt>
              </c:numCache>
            </c:numRef>
          </c:val>
          <c:extLst>
            <c:ext xmlns:c16="http://schemas.microsoft.com/office/drawing/2014/chart" uri="{C3380CC4-5D6E-409C-BE32-E72D297353CC}">
              <c16:uniqueId val="{00000004-9BFA-5941-9595-0444624A9DE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rgbClr val="009999"/>
                </a:solidFill>
                <a:latin typeface="Calibri" panose="020F0502020204030204" pitchFamily="34" charset="0"/>
                <a:ea typeface="+mn-ea"/>
                <a:cs typeface="Calibri" panose="020F0502020204030204" pitchFamily="34" charset="0"/>
              </a:defRPr>
            </a:pPr>
            <a:endParaRPr lang="nl-NL"/>
          </a:p>
        </c:txPr>
      </c:legendEntry>
      <c:legendEntry>
        <c:idx val="1"/>
        <c:txPr>
          <a:bodyPr rot="0" spcFirstLastPara="1" vertOverflow="ellipsis" vert="horz" wrap="square" anchor="ctr" anchorCtr="1"/>
          <a:lstStyle/>
          <a:p>
            <a:pPr>
              <a:defRPr sz="1100" b="0" i="0" u="none" strike="noStrike" kern="1200" baseline="0">
                <a:solidFill>
                  <a:srgbClr val="009999"/>
                </a:solidFill>
                <a:latin typeface="Calibri" panose="020F0502020204030204" pitchFamily="34" charset="0"/>
                <a:ea typeface="+mn-ea"/>
                <a:cs typeface="Calibri" panose="020F0502020204030204" pitchFamily="34" charset="0"/>
              </a:defRPr>
            </a:pPr>
            <a:endParaRPr lang="nl-NL"/>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9999"/>
                </a:solidFill>
                <a:latin typeface="Calibri" panose="020F0502020204030204" pitchFamily="34" charset="0"/>
                <a:ea typeface="+mn-ea"/>
                <a:cs typeface="Calibri" panose="020F0502020204030204" pitchFamily="34" charset="0"/>
              </a:defRPr>
            </a:pPr>
            <a:r>
              <a:rPr lang="en-GB" sz="1600">
                <a:solidFill>
                  <a:srgbClr val="009999"/>
                </a:solidFill>
                <a:latin typeface="Calibri" panose="020F0502020204030204" pitchFamily="34" charset="0"/>
                <a:cs typeface="Calibri" panose="020F0502020204030204" pitchFamily="34" charset="0"/>
              </a:rPr>
              <a:t>Verdeling</a:t>
            </a:r>
            <a:r>
              <a:rPr lang="en-GB" sz="1600" baseline="0">
                <a:solidFill>
                  <a:srgbClr val="009999"/>
                </a:solidFill>
                <a:latin typeface="Calibri" panose="020F0502020204030204" pitchFamily="34" charset="0"/>
                <a:cs typeface="Calibri" panose="020F0502020204030204" pitchFamily="34" charset="0"/>
              </a:rPr>
              <a:t> onderzoekers</a:t>
            </a:r>
            <a:endParaRPr lang="en-GB" sz="1600">
              <a:solidFill>
                <a:srgbClr val="009999"/>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009999"/>
              </a:solidFill>
              <a:latin typeface="Calibri" panose="020F0502020204030204" pitchFamily="34" charset="0"/>
              <a:ea typeface="+mn-ea"/>
              <a:cs typeface="Calibri" panose="020F0502020204030204" pitchFamily="34" charset="0"/>
            </a:defRPr>
          </a:pPr>
          <a:endParaRPr lang="nl-NL"/>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1F-544E-A432-4DA00EF6BF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1F-544E-A432-4DA00EF6BFC1}"/>
              </c:ext>
            </c:extLst>
          </c:dPt>
          <c:cat>
            <c:strRef>
              <c:f>perc_vrouw_p_functie!$J$2:$J$3</c:f>
              <c:strCache>
                <c:ptCount val="2"/>
                <c:pt idx="0">
                  <c:v>Man</c:v>
                </c:pt>
                <c:pt idx="1">
                  <c:v>Vrouw</c:v>
                </c:pt>
              </c:strCache>
            </c:strRef>
          </c:cat>
          <c:val>
            <c:numRef>
              <c:f>perc_vrouw_p_functie!$K$2:$K$3</c:f>
              <c:numCache>
                <c:formatCode>0%</c:formatCode>
                <c:ptCount val="2"/>
                <c:pt idx="0">
                  <c:v>0.59</c:v>
                </c:pt>
                <c:pt idx="1">
                  <c:v>0.41</c:v>
                </c:pt>
              </c:numCache>
            </c:numRef>
          </c:val>
          <c:extLst>
            <c:ext xmlns:c16="http://schemas.microsoft.com/office/drawing/2014/chart" uri="{C3380CC4-5D6E-409C-BE32-E72D297353CC}">
              <c16:uniqueId val="{00000004-DE1F-544E-A432-4DA00EF6BFC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err="1">
                <a:solidFill>
                  <a:srgbClr val="009999"/>
                </a:solidFill>
              </a:rPr>
              <a:t>Leeftijd</a:t>
            </a:r>
            <a:r>
              <a:rPr lang="en-GB" sz="1600" dirty="0">
                <a:solidFill>
                  <a:srgbClr val="009999"/>
                </a:solidFill>
              </a:rPr>
              <a:t> </a:t>
            </a:r>
            <a:r>
              <a:rPr lang="en-GB" sz="1600" dirty="0" err="1">
                <a:solidFill>
                  <a:srgbClr val="009999"/>
                </a:solidFill>
              </a:rPr>
              <a:t>onderzoekers</a:t>
            </a:r>
            <a:endParaRPr lang="en-GB" sz="1600" dirty="0">
              <a:solidFill>
                <a:srgbClr val="009999"/>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rgbClr val="009999"/>
            </a:solidFill>
            <a:ln>
              <a:noFill/>
            </a:ln>
            <a:effectLst/>
          </c:spPr>
          <c:invertIfNegative val="0"/>
          <c:cat>
            <c:strRef>
              <c:f>WP_leeftijd!$E$13:$E$18</c:f>
              <c:strCache>
                <c:ptCount val="6"/>
                <c:pt idx="0">
                  <c:v>15 - 24 jaar</c:v>
                </c:pt>
                <c:pt idx="1">
                  <c:v>25 - 34 jaar</c:v>
                </c:pt>
                <c:pt idx="2">
                  <c:v>35 - 44 jaar</c:v>
                </c:pt>
                <c:pt idx="3">
                  <c:v>45 - 54 jaar</c:v>
                </c:pt>
                <c:pt idx="4">
                  <c:v>55 - 59 jaar</c:v>
                </c:pt>
                <c:pt idx="5">
                  <c:v>60 en ouder</c:v>
                </c:pt>
              </c:strCache>
            </c:strRef>
          </c:cat>
          <c:val>
            <c:numRef>
              <c:f>WP_leeftijd!$F$13:$F$18</c:f>
              <c:numCache>
                <c:formatCode>General</c:formatCode>
                <c:ptCount val="6"/>
                <c:pt idx="0">
                  <c:v>71</c:v>
                </c:pt>
                <c:pt idx="1">
                  <c:v>920</c:v>
                </c:pt>
                <c:pt idx="2">
                  <c:v>446</c:v>
                </c:pt>
                <c:pt idx="3">
                  <c:v>280</c:v>
                </c:pt>
                <c:pt idx="4">
                  <c:v>127</c:v>
                </c:pt>
                <c:pt idx="5">
                  <c:v>148</c:v>
                </c:pt>
              </c:numCache>
            </c:numRef>
          </c:val>
          <c:extLst>
            <c:ext xmlns:c16="http://schemas.microsoft.com/office/drawing/2014/chart" uri="{C3380CC4-5D6E-409C-BE32-E72D297353CC}">
              <c16:uniqueId val="{00000000-1121-464B-ABF6-834B7AE7396B}"/>
            </c:ext>
          </c:extLst>
        </c:ser>
        <c:dLbls>
          <c:showLegendKey val="0"/>
          <c:showVal val="0"/>
          <c:showCatName val="0"/>
          <c:showSerName val="0"/>
          <c:showPercent val="0"/>
          <c:showBubbleSize val="0"/>
        </c:dLbls>
        <c:gapWidth val="219"/>
        <c:overlap val="-27"/>
        <c:axId val="100453487"/>
        <c:axId val="60724383"/>
      </c:barChart>
      <c:catAx>
        <c:axId val="10045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nl-NL"/>
          </a:p>
        </c:txPr>
        <c:crossAx val="60724383"/>
        <c:crosses val="autoZero"/>
        <c:auto val="1"/>
        <c:lblAlgn val="ctr"/>
        <c:lblOffset val="100"/>
        <c:noMultiLvlLbl val="0"/>
      </c:catAx>
      <c:valAx>
        <c:axId val="60724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nl-NL"/>
          </a:p>
        </c:txPr>
        <c:crossAx val="100453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D0773A61-4FE8-48D7-92BD-D019E77E0047}" type="datetimeFigureOut">
              <a:rPr lang="en-US" smtClean="0"/>
              <a:t>2/15/2022</a:t>
            </a:fld>
            <a:endParaRPr lang="en-US"/>
          </a:p>
        </p:txBody>
      </p:sp>
      <p:sp>
        <p:nvSpPr>
          <p:cNvPr id="4" name="Tijdelijke aanduiding voor voettekst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FF868994-64A6-4430-9089-68B76E2351A3}" type="slidenum">
              <a:rPr lang="en-US" smtClean="0"/>
              <a:t>‹nr.›</a:t>
            </a:fld>
            <a:endParaRPr lang="en-US"/>
          </a:p>
        </p:txBody>
      </p:sp>
    </p:spTree>
    <p:extLst>
      <p:ext uri="{BB962C8B-B14F-4D97-AF65-F5344CB8AC3E}">
        <p14:creationId xmlns:p14="http://schemas.microsoft.com/office/powerpoint/2010/main" val="3848773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4283" cy="498295"/>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48645" y="1"/>
            <a:ext cx="2944283" cy="498295"/>
          </a:xfrm>
          <a:prstGeom prst="rect">
            <a:avLst/>
          </a:prstGeom>
        </p:spPr>
        <p:txBody>
          <a:bodyPr vert="horz" lIns="91440" tIns="45720" rIns="91440" bIns="45720" rtlCol="0"/>
          <a:lstStyle>
            <a:lvl1pPr algn="r">
              <a:defRPr sz="1200"/>
            </a:lvl1pPr>
          </a:lstStyle>
          <a:p>
            <a:fld id="{95C91FA9-BFBE-4755-99C6-F0C5BCFCEE63}" type="datetimeFigureOut">
              <a:rPr lang="en-US" smtClean="0"/>
              <a:t>2/15/2022</a:t>
            </a:fld>
            <a:endParaRPr lang="en-US"/>
          </a:p>
        </p:txBody>
      </p:sp>
      <p:sp>
        <p:nvSpPr>
          <p:cNvPr id="4" name="Tijdelijke aanduiding voor dia-afbeelding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79450" y="4779486"/>
            <a:ext cx="5435600" cy="391049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6D0D216A-370D-4DA9-8DC3-1C484C119C0B}" type="slidenum">
              <a:rPr lang="en-US" smtClean="0"/>
              <a:t>‹nr.›</a:t>
            </a:fld>
            <a:endParaRPr lang="en-US"/>
          </a:p>
        </p:txBody>
      </p:sp>
    </p:spTree>
    <p:extLst>
      <p:ext uri="{BB962C8B-B14F-4D97-AF65-F5344CB8AC3E}">
        <p14:creationId xmlns:p14="http://schemas.microsoft.com/office/powerpoint/2010/main" val="374704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axpixel.net/Boy-River-Landscape-Water-Fishnet-Child-Fish-156318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D216A-370D-4DA9-8DC3-1C484C119C0B}" type="slidenum">
              <a:rPr lang="en-US" smtClean="0"/>
              <a:t>1</a:t>
            </a:fld>
            <a:endParaRPr lang="en-US"/>
          </a:p>
        </p:txBody>
      </p:sp>
    </p:spTree>
    <p:extLst>
      <p:ext uri="{BB962C8B-B14F-4D97-AF65-F5344CB8AC3E}">
        <p14:creationId xmlns:p14="http://schemas.microsoft.com/office/powerpoint/2010/main" val="1377295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11</a:t>
            </a:fld>
            <a:endParaRPr lang="en-US"/>
          </a:p>
        </p:txBody>
      </p:sp>
    </p:spTree>
    <p:extLst>
      <p:ext uri="{BB962C8B-B14F-4D97-AF65-F5344CB8AC3E}">
        <p14:creationId xmlns:p14="http://schemas.microsoft.com/office/powerpoint/2010/main" val="353438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12</a:t>
            </a:fld>
            <a:endParaRPr lang="en-US"/>
          </a:p>
        </p:txBody>
      </p:sp>
    </p:spTree>
    <p:extLst>
      <p:ext uri="{BB962C8B-B14F-4D97-AF65-F5344CB8AC3E}">
        <p14:creationId xmlns:p14="http://schemas.microsoft.com/office/powerpoint/2010/main" val="1939655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Onderzoek voer je eigenlijk nooit alleen uit, je werkt zowel samen met mensen van je eigen universiteit als met onderzoekers van andere universiteiten. Dit kunnen universiteiten in Nederland zijn, maar ook uit het buitenland. In Nijmegen werken veel onderzoekers uit andere landen, zoals Duitsland, België en Italië, maar ook uit Rusland en Iran. </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13</a:t>
            </a:fld>
            <a:endParaRPr lang="en-US"/>
          </a:p>
        </p:txBody>
      </p:sp>
    </p:spTree>
    <p:extLst>
      <p:ext uri="{BB962C8B-B14F-4D97-AF65-F5344CB8AC3E}">
        <p14:creationId xmlns:p14="http://schemas.microsoft.com/office/powerpoint/2010/main" val="259619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Antwoord: Niet waar, onderzoek kan door iedereen gaan worden. Je vindt onderzoekers op universiteiten, maar ook in het ziekenhuis (wat is een goed werkend medicijn?), in de natuur (hoe kunnen we ervoor zorgen dat er nog insecten in Nederland zijn?), op scholen (wat is de beste manier om taalles te geven?), bij bedrijven (hoe kunnen we een goed product ontwikkelen?). Je kan eigenlijk overal en naar ieder onderwerp onderzoek doen, ook jij bent dus een onderzoeker. </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14</a:t>
            </a:fld>
            <a:endParaRPr lang="en-US"/>
          </a:p>
        </p:txBody>
      </p:sp>
    </p:spTree>
    <p:extLst>
      <p:ext uri="{BB962C8B-B14F-4D97-AF65-F5344CB8AC3E}">
        <p14:creationId xmlns:p14="http://schemas.microsoft.com/office/powerpoint/2010/main" val="127359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Antwoord: Niet waar. Er zijn onderzoekers die een </a:t>
            </a:r>
            <a:r>
              <a:rPr lang="nl-NL" sz="1200" kern="1200" dirty="0" err="1">
                <a:solidFill>
                  <a:schemeClr val="tx1"/>
                </a:solidFill>
                <a:effectLst/>
                <a:latin typeface="+mn-lt"/>
                <a:ea typeface="+mn-ea"/>
                <a:cs typeface="+mn-cs"/>
              </a:rPr>
              <a:t>labjas</a:t>
            </a:r>
            <a:r>
              <a:rPr lang="nl-NL" sz="1200" kern="1200" dirty="0">
                <a:solidFill>
                  <a:schemeClr val="tx1"/>
                </a:solidFill>
                <a:effectLst/>
                <a:latin typeface="+mn-lt"/>
                <a:ea typeface="+mn-ea"/>
                <a:cs typeface="+mn-cs"/>
              </a:rPr>
              <a:t> dragen, maar dit is alleen nodig in sommige</a:t>
            </a:r>
            <a:r>
              <a:rPr lang="nl-NL" sz="1200" kern="1200" baseline="0" dirty="0">
                <a:solidFill>
                  <a:schemeClr val="tx1"/>
                </a:solidFill>
                <a:effectLst/>
                <a:latin typeface="+mn-lt"/>
                <a:ea typeface="+mn-ea"/>
                <a:cs typeface="+mn-cs"/>
              </a:rPr>
              <a:t> laboratoria waar je werkt met gevaarlijke stoffen</a:t>
            </a:r>
            <a:r>
              <a:rPr lang="nl-NL" sz="1200" kern="1200" dirty="0">
                <a:solidFill>
                  <a:schemeClr val="tx1"/>
                </a:solidFill>
                <a:effectLst/>
                <a:latin typeface="+mn-lt"/>
                <a:ea typeface="+mn-ea"/>
                <a:cs typeface="+mn-cs"/>
              </a:rPr>
              <a:t>. Dit doet maar een klein deel van de onderzoekers. Als je voor je onderzoek de hele dag achter de computer zit of vragenlijsten</a:t>
            </a:r>
            <a:r>
              <a:rPr lang="nl-NL" sz="1200" kern="1200" baseline="0" dirty="0">
                <a:solidFill>
                  <a:schemeClr val="tx1"/>
                </a:solidFill>
                <a:effectLst/>
                <a:latin typeface="+mn-lt"/>
                <a:ea typeface="+mn-ea"/>
                <a:cs typeface="+mn-cs"/>
              </a:rPr>
              <a:t> afneemt</a:t>
            </a:r>
            <a:r>
              <a:rPr lang="nl-NL" sz="1200" kern="1200" dirty="0">
                <a:solidFill>
                  <a:schemeClr val="tx1"/>
                </a:solidFill>
                <a:effectLst/>
                <a:latin typeface="+mn-lt"/>
                <a:ea typeface="+mn-ea"/>
                <a:cs typeface="+mn-cs"/>
              </a:rPr>
              <a:t>, is het natuurlijk niet nodig om een </a:t>
            </a:r>
            <a:r>
              <a:rPr lang="nl-NL" sz="1200" kern="1200" dirty="0" err="1">
                <a:solidFill>
                  <a:schemeClr val="tx1"/>
                </a:solidFill>
                <a:effectLst/>
                <a:latin typeface="+mn-lt"/>
                <a:ea typeface="+mn-ea"/>
                <a:cs typeface="+mn-cs"/>
              </a:rPr>
              <a:t>labjas</a:t>
            </a:r>
            <a:r>
              <a:rPr lang="nl-NL" sz="1200" kern="1200" dirty="0">
                <a:solidFill>
                  <a:schemeClr val="tx1"/>
                </a:solidFill>
                <a:effectLst/>
                <a:latin typeface="+mn-lt"/>
                <a:ea typeface="+mn-ea"/>
                <a:cs typeface="+mn-cs"/>
              </a:rPr>
              <a:t> te dragen. </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15</a:t>
            </a:fld>
            <a:endParaRPr lang="en-US"/>
          </a:p>
        </p:txBody>
      </p:sp>
    </p:spTree>
    <p:extLst>
      <p:ext uri="{BB962C8B-B14F-4D97-AF65-F5344CB8AC3E}">
        <p14:creationId xmlns:p14="http://schemas.microsoft.com/office/powerpoint/2010/main" val="687127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Antwoord: Niet waar. Onderzoek doen is niet alleen het uitvoeren van experimenten, maar een onderzoeker moet ook artikelen schrijven over zijn onderzoek, overleggen met collega-onderzoekers, lesgeven aan studenten, een</a:t>
            </a:r>
            <a:r>
              <a:rPr lang="nl-NL" sz="1200" kern="1200" baseline="0" dirty="0">
                <a:solidFill>
                  <a:schemeClr val="tx1"/>
                </a:solidFill>
                <a:effectLst/>
                <a:latin typeface="+mn-lt"/>
                <a:ea typeface="+mn-ea"/>
                <a:cs typeface="+mn-cs"/>
              </a:rPr>
              <a:t> planning maken</a:t>
            </a:r>
            <a:r>
              <a:rPr lang="nl-NL" sz="1200" kern="1200" dirty="0">
                <a:solidFill>
                  <a:schemeClr val="tx1"/>
                </a:solidFill>
                <a:effectLst/>
                <a:latin typeface="+mn-lt"/>
                <a:ea typeface="+mn-ea"/>
                <a:cs typeface="+mn-cs"/>
              </a:rPr>
              <a:t> en ga zo maar door. Het is een afwisseling van doen en denken. Je kunt het vergelijken met je juf of meester. De juf of meester geeft niet alleen les voor de klas, maar doet ook nog andere dingen, zoals het schrijven van rapporten, het voeren van oudergesprekken, nakijken van toetsen enzovoorts.</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16</a:t>
            </a:fld>
            <a:endParaRPr lang="en-US"/>
          </a:p>
        </p:txBody>
      </p:sp>
    </p:spTree>
    <p:extLst>
      <p:ext uri="{BB962C8B-B14F-4D97-AF65-F5344CB8AC3E}">
        <p14:creationId xmlns:p14="http://schemas.microsoft.com/office/powerpoint/2010/main" val="219959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2</a:t>
            </a:fld>
            <a:endParaRPr lang="en-US"/>
          </a:p>
        </p:txBody>
      </p:sp>
    </p:spTree>
    <p:extLst>
      <p:ext uri="{BB962C8B-B14F-4D97-AF65-F5344CB8AC3E}">
        <p14:creationId xmlns:p14="http://schemas.microsoft.com/office/powerpoint/2010/main" val="235809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000" dirty="0" err="1">
                <a:solidFill>
                  <a:srgbClr val="FF0000"/>
                </a:solidFill>
              </a:rPr>
              <a:t>Bespreek</a:t>
            </a:r>
            <a:r>
              <a:rPr lang="en-US" sz="1000" dirty="0">
                <a:solidFill>
                  <a:srgbClr val="FF0000"/>
                </a:solidFill>
              </a:rPr>
              <a:t> </a:t>
            </a:r>
            <a:r>
              <a:rPr lang="en-US" sz="1000" dirty="0" err="1">
                <a:solidFill>
                  <a:srgbClr val="FF0000"/>
                </a:solidFill>
              </a:rPr>
              <a:t>klassikaal</a:t>
            </a:r>
            <a:r>
              <a:rPr lang="en-US" sz="1000" dirty="0">
                <a:solidFill>
                  <a:srgbClr val="FF0000"/>
                </a:solidFill>
              </a:rPr>
              <a:t> wat de </a:t>
            </a:r>
            <a:r>
              <a:rPr lang="en-US" sz="1000" dirty="0" err="1">
                <a:solidFill>
                  <a:srgbClr val="FF0000"/>
                </a:solidFill>
              </a:rPr>
              <a:t>beelden</a:t>
            </a:r>
            <a:r>
              <a:rPr lang="en-US" sz="1000" dirty="0">
                <a:solidFill>
                  <a:srgbClr val="FF0000"/>
                </a:solidFill>
              </a:rPr>
              <a:t> </a:t>
            </a:r>
            <a:r>
              <a:rPr lang="en-US" sz="1000" dirty="0" err="1">
                <a:solidFill>
                  <a:srgbClr val="FF0000"/>
                </a:solidFill>
              </a:rPr>
              <a:t>zijn</a:t>
            </a:r>
            <a:r>
              <a:rPr lang="en-US" sz="1000" dirty="0">
                <a:solidFill>
                  <a:srgbClr val="FF0000"/>
                </a:solidFill>
              </a:rPr>
              <a:t> van de </a:t>
            </a:r>
            <a:r>
              <a:rPr lang="en-US" sz="1000" dirty="0" err="1">
                <a:solidFill>
                  <a:srgbClr val="FF0000"/>
                </a:solidFill>
              </a:rPr>
              <a:t>leerlingen</a:t>
            </a:r>
            <a:r>
              <a:rPr lang="en-US" sz="1000" dirty="0">
                <a:solidFill>
                  <a:srgbClr val="FF0000"/>
                </a:solidFill>
              </a:rPr>
              <a:t> over wat </a:t>
            </a:r>
            <a:r>
              <a:rPr lang="en-US" sz="1000" dirty="0" err="1">
                <a:solidFill>
                  <a:srgbClr val="FF0000"/>
                </a:solidFill>
              </a:rPr>
              <a:t>een</a:t>
            </a:r>
            <a:r>
              <a:rPr lang="en-US" sz="1000" dirty="0">
                <a:solidFill>
                  <a:srgbClr val="FF0000"/>
                </a:solidFill>
              </a:rPr>
              <a:t> </a:t>
            </a:r>
            <a:r>
              <a:rPr lang="en-US" sz="1000" dirty="0" err="1">
                <a:solidFill>
                  <a:srgbClr val="FF0000"/>
                </a:solidFill>
              </a:rPr>
              <a:t>onderzoeker</a:t>
            </a:r>
            <a:r>
              <a:rPr lang="en-US" sz="1000" dirty="0">
                <a:solidFill>
                  <a:srgbClr val="FF0000"/>
                </a:solidFill>
              </a:rPr>
              <a:t> is </a:t>
            </a:r>
            <a:r>
              <a:rPr lang="en-US" sz="1000" dirty="0" err="1">
                <a:solidFill>
                  <a:srgbClr val="FF0000"/>
                </a:solidFill>
              </a:rPr>
              <a:t>en</a:t>
            </a:r>
            <a:r>
              <a:rPr lang="en-US" sz="1000" dirty="0">
                <a:solidFill>
                  <a:srgbClr val="FF0000"/>
                </a:solidFill>
              </a:rPr>
              <a:t> </a:t>
            </a:r>
            <a:r>
              <a:rPr lang="en-US" sz="1000" dirty="0" err="1">
                <a:solidFill>
                  <a:srgbClr val="FF0000"/>
                </a:solidFill>
              </a:rPr>
              <a:t>doet</a:t>
            </a:r>
            <a:r>
              <a:rPr lang="en-US" sz="1000" dirty="0">
                <a:solidFill>
                  <a:srgbClr val="FF0000"/>
                </a:solidFill>
              </a:rPr>
              <a:t>. </a:t>
            </a:r>
          </a:p>
          <a:p>
            <a:endParaRPr lang="en-US" sz="1000" dirty="0">
              <a:solidFill>
                <a:srgbClr val="FF0000"/>
              </a:solidFill>
            </a:endParaRPr>
          </a:p>
          <a:p>
            <a:r>
              <a:rPr lang="en-US" sz="1000" dirty="0" err="1">
                <a:solidFill>
                  <a:srgbClr val="FF0000"/>
                </a:solidFill>
              </a:rPr>
              <a:t>Wanneer</a:t>
            </a:r>
            <a:r>
              <a:rPr lang="en-US" sz="1000" dirty="0">
                <a:solidFill>
                  <a:srgbClr val="FF0000"/>
                </a:solidFill>
              </a:rPr>
              <a:t> er </a:t>
            </a:r>
            <a:r>
              <a:rPr lang="en-US" sz="1000" dirty="0" err="1">
                <a:solidFill>
                  <a:srgbClr val="FF0000"/>
                </a:solidFill>
              </a:rPr>
              <a:t>geen</a:t>
            </a:r>
            <a:r>
              <a:rPr lang="en-US" sz="1000" dirty="0">
                <a:solidFill>
                  <a:srgbClr val="FF0000"/>
                </a:solidFill>
              </a:rPr>
              <a:t> </a:t>
            </a:r>
            <a:r>
              <a:rPr lang="en-US" sz="1000" dirty="0" err="1">
                <a:solidFill>
                  <a:srgbClr val="FF0000"/>
                </a:solidFill>
              </a:rPr>
              <a:t>antwoorden</a:t>
            </a:r>
            <a:r>
              <a:rPr lang="en-US" sz="1000" dirty="0">
                <a:solidFill>
                  <a:srgbClr val="FF0000"/>
                </a:solidFill>
              </a:rPr>
              <a:t> </a:t>
            </a:r>
            <a:r>
              <a:rPr lang="en-US" sz="1000" dirty="0" err="1">
                <a:solidFill>
                  <a:srgbClr val="FF0000"/>
                </a:solidFill>
              </a:rPr>
              <a:t>meer</a:t>
            </a:r>
            <a:r>
              <a:rPr lang="en-US" sz="1000" dirty="0">
                <a:solidFill>
                  <a:srgbClr val="FF0000"/>
                </a:solidFill>
              </a:rPr>
              <a:t> </a:t>
            </a:r>
            <a:r>
              <a:rPr lang="en-US" sz="1000" dirty="0" err="1">
                <a:solidFill>
                  <a:srgbClr val="FF0000"/>
                </a:solidFill>
              </a:rPr>
              <a:t>komen</a:t>
            </a:r>
            <a:r>
              <a:rPr lang="en-US" sz="1000" dirty="0">
                <a:solidFill>
                  <a:srgbClr val="FF0000"/>
                </a:solidFill>
              </a:rPr>
              <a:t> kan je de </a:t>
            </a:r>
            <a:r>
              <a:rPr lang="en-US" sz="1000" dirty="0" err="1">
                <a:solidFill>
                  <a:srgbClr val="FF0000"/>
                </a:solidFill>
              </a:rPr>
              <a:t>definitie</a:t>
            </a:r>
            <a:r>
              <a:rPr lang="en-US" sz="1000" dirty="0">
                <a:solidFill>
                  <a:srgbClr val="FF0000"/>
                </a:solidFill>
              </a:rPr>
              <a:t> </a:t>
            </a:r>
            <a:r>
              <a:rPr lang="en-US" sz="1000" dirty="0" err="1">
                <a:solidFill>
                  <a:srgbClr val="FF0000"/>
                </a:solidFill>
              </a:rPr>
              <a:t>uit</a:t>
            </a:r>
            <a:r>
              <a:rPr lang="en-US" sz="1000" dirty="0">
                <a:solidFill>
                  <a:srgbClr val="FF0000"/>
                </a:solidFill>
              </a:rPr>
              <a:t> het </a:t>
            </a:r>
            <a:r>
              <a:rPr lang="en-US" sz="1000" dirty="0" err="1">
                <a:solidFill>
                  <a:srgbClr val="FF0000"/>
                </a:solidFill>
              </a:rPr>
              <a:t>woordenboek</a:t>
            </a:r>
            <a:r>
              <a:rPr lang="en-US" sz="1000" dirty="0">
                <a:solidFill>
                  <a:srgbClr val="FF0000"/>
                </a:solidFill>
              </a:rPr>
              <a:t> laten </a:t>
            </a:r>
            <a:r>
              <a:rPr lang="en-US" sz="1000" dirty="0" err="1">
                <a:solidFill>
                  <a:srgbClr val="FF0000"/>
                </a:solidFill>
              </a:rPr>
              <a:t>zien</a:t>
            </a:r>
            <a:r>
              <a:rPr lang="en-US" sz="1000" dirty="0">
                <a:solidFill>
                  <a:srgbClr val="FF0000"/>
                </a:solidFill>
              </a:rPr>
              <a:t>. </a:t>
            </a:r>
            <a:r>
              <a:rPr lang="en-US" sz="1000" dirty="0" err="1">
                <a:solidFill>
                  <a:srgbClr val="FF0000"/>
                </a:solidFill>
              </a:rPr>
              <a:t>Vervolgens</a:t>
            </a:r>
            <a:r>
              <a:rPr lang="en-US" sz="1000" dirty="0">
                <a:solidFill>
                  <a:srgbClr val="FF0000"/>
                </a:solidFill>
              </a:rPr>
              <a:t> kan je </a:t>
            </a:r>
            <a:r>
              <a:rPr lang="en-US" sz="1000" dirty="0" err="1">
                <a:solidFill>
                  <a:srgbClr val="FF0000"/>
                </a:solidFill>
              </a:rPr>
              <a:t>kort</a:t>
            </a:r>
            <a:r>
              <a:rPr lang="en-US" sz="1000" dirty="0">
                <a:solidFill>
                  <a:srgbClr val="FF0000"/>
                </a:solidFill>
              </a:rPr>
              <a:t> in </a:t>
            </a:r>
            <a:r>
              <a:rPr lang="en-US" sz="1000" dirty="0" err="1">
                <a:solidFill>
                  <a:srgbClr val="FF0000"/>
                </a:solidFill>
              </a:rPr>
              <a:t>gaan</a:t>
            </a:r>
            <a:r>
              <a:rPr lang="en-US" sz="1000" dirty="0">
                <a:solidFill>
                  <a:srgbClr val="FF0000"/>
                </a:solidFill>
              </a:rPr>
              <a:t> op wat (</a:t>
            </a:r>
            <a:r>
              <a:rPr lang="en-US" sz="1000" dirty="0" err="1">
                <a:solidFill>
                  <a:srgbClr val="FF0000"/>
                </a:solidFill>
              </a:rPr>
              <a:t>wetenschappelijke</a:t>
            </a:r>
            <a:r>
              <a:rPr lang="en-US" sz="1000" dirty="0">
                <a:solidFill>
                  <a:srgbClr val="FF0000"/>
                </a:solidFill>
              </a:rPr>
              <a:t>) </a:t>
            </a:r>
            <a:r>
              <a:rPr lang="en-US" sz="1000" dirty="0" err="1">
                <a:solidFill>
                  <a:srgbClr val="FF0000"/>
                </a:solidFill>
              </a:rPr>
              <a:t>vraagstukken</a:t>
            </a:r>
            <a:r>
              <a:rPr lang="en-US" sz="1000" dirty="0">
                <a:solidFill>
                  <a:srgbClr val="FF0000"/>
                </a:solidFill>
              </a:rPr>
              <a:t> </a:t>
            </a:r>
            <a:r>
              <a:rPr lang="en-US" sz="1000" dirty="0" err="1">
                <a:solidFill>
                  <a:srgbClr val="FF0000"/>
                </a:solidFill>
              </a:rPr>
              <a:t>zouden</a:t>
            </a:r>
            <a:r>
              <a:rPr lang="en-US" sz="1000" dirty="0">
                <a:solidFill>
                  <a:srgbClr val="FF0000"/>
                </a:solidFill>
              </a:rPr>
              <a:t> </a:t>
            </a:r>
            <a:r>
              <a:rPr lang="en-US" sz="1000" dirty="0" err="1">
                <a:solidFill>
                  <a:srgbClr val="FF0000"/>
                </a:solidFill>
              </a:rPr>
              <a:t>kunnen</a:t>
            </a:r>
            <a:r>
              <a:rPr lang="en-US" sz="1000" dirty="0">
                <a:solidFill>
                  <a:srgbClr val="FF0000"/>
                </a:solidFill>
              </a:rPr>
              <a:t> </a:t>
            </a:r>
            <a:r>
              <a:rPr lang="en-US" sz="1000" dirty="0" err="1">
                <a:solidFill>
                  <a:srgbClr val="FF0000"/>
                </a:solidFill>
              </a:rPr>
              <a:t>zijn</a:t>
            </a:r>
            <a:r>
              <a:rPr lang="en-US" sz="1000" dirty="0">
                <a:solidFill>
                  <a:srgbClr val="FF0000"/>
                </a:solidFill>
              </a:rPr>
              <a:t>. </a:t>
            </a:r>
            <a:r>
              <a:rPr lang="en-US" sz="1000" dirty="0" err="1">
                <a:solidFill>
                  <a:srgbClr val="FF0000"/>
                </a:solidFill>
              </a:rPr>
              <a:t>Hier</a:t>
            </a:r>
            <a:r>
              <a:rPr lang="en-US" sz="1000" dirty="0">
                <a:solidFill>
                  <a:srgbClr val="FF0000"/>
                </a:solidFill>
              </a:rPr>
              <a:t> </a:t>
            </a:r>
            <a:r>
              <a:rPr lang="en-US" sz="1000" dirty="0" err="1">
                <a:solidFill>
                  <a:srgbClr val="FF0000"/>
                </a:solidFill>
              </a:rPr>
              <a:t>gaan</a:t>
            </a:r>
            <a:r>
              <a:rPr lang="en-US" sz="1000" dirty="0">
                <a:solidFill>
                  <a:srgbClr val="FF0000"/>
                </a:solidFill>
              </a:rPr>
              <a:t> we in les 2 op door.</a:t>
            </a:r>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3</a:t>
            </a:fld>
            <a:endParaRPr lang="en-US"/>
          </a:p>
        </p:txBody>
      </p:sp>
    </p:spTree>
    <p:extLst>
      <p:ext uri="{BB962C8B-B14F-4D97-AF65-F5344CB8AC3E}">
        <p14:creationId xmlns:p14="http://schemas.microsoft.com/office/powerpoint/2010/main" val="346650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Foto: </a:t>
            </a:r>
            <a:r>
              <a:rPr lang="en-US" sz="1000" dirty="0">
                <a:hlinkClick r:id="rId3"/>
              </a:rPr>
              <a:t>Free photo Boy River Landscape Water Fishnet Child Fish - Max Pixel</a:t>
            </a:r>
            <a:endParaRPr lang="nl-NL" sz="1000" dirty="0"/>
          </a:p>
        </p:txBody>
      </p:sp>
      <p:sp>
        <p:nvSpPr>
          <p:cNvPr id="4" name="Tijdelijke aanduiding voor dianummer 3"/>
          <p:cNvSpPr>
            <a:spLocks noGrp="1"/>
          </p:cNvSpPr>
          <p:nvPr>
            <p:ph type="sldNum" sz="quarter" idx="5"/>
          </p:nvPr>
        </p:nvSpPr>
        <p:spPr/>
        <p:txBody>
          <a:bodyPr/>
          <a:lstStyle/>
          <a:p>
            <a:fld id="{6D0D216A-370D-4DA9-8DC3-1C484C119C0B}" type="slidenum">
              <a:rPr lang="en-US" smtClean="0"/>
              <a:t>4</a:t>
            </a:fld>
            <a:endParaRPr lang="en-US"/>
          </a:p>
        </p:txBody>
      </p:sp>
    </p:spTree>
    <p:extLst>
      <p:ext uri="{BB962C8B-B14F-4D97-AF65-F5344CB8AC3E}">
        <p14:creationId xmlns:p14="http://schemas.microsoft.com/office/powerpoint/2010/main" val="385996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Ingaan op dat het belangrijk is om nieuwsgierig te zijn en dat je vragen kan stellen en wilt beantwoorden. Soms moet je ook creatief zijn om bijvoorbeeld een experimentje te bedenken en op te zetten</a:t>
            </a:r>
          </a:p>
        </p:txBody>
      </p:sp>
      <p:sp>
        <p:nvSpPr>
          <p:cNvPr id="4" name="Tijdelijke aanduiding voor dianummer 3"/>
          <p:cNvSpPr>
            <a:spLocks noGrp="1"/>
          </p:cNvSpPr>
          <p:nvPr>
            <p:ph type="sldNum" sz="quarter" idx="5"/>
          </p:nvPr>
        </p:nvSpPr>
        <p:spPr/>
        <p:txBody>
          <a:bodyPr/>
          <a:lstStyle/>
          <a:p>
            <a:fld id="{6D0D216A-370D-4DA9-8DC3-1C484C119C0B}" type="slidenum">
              <a:rPr lang="en-US" smtClean="0"/>
              <a:t>5</a:t>
            </a:fld>
            <a:endParaRPr lang="en-US"/>
          </a:p>
        </p:txBody>
      </p:sp>
    </p:spTree>
    <p:extLst>
      <p:ext uri="{BB962C8B-B14F-4D97-AF65-F5344CB8AC3E}">
        <p14:creationId xmlns:p14="http://schemas.microsoft.com/office/powerpoint/2010/main" val="166892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D0D216A-370D-4DA9-8DC3-1C484C119C0B}" type="slidenum">
              <a:rPr lang="en-US" smtClean="0"/>
              <a:t>6</a:t>
            </a:fld>
            <a:endParaRPr lang="en-US"/>
          </a:p>
        </p:txBody>
      </p:sp>
    </p:spTree>
    <p:extLst>
      <p:ext uri="{BB962C8B-B14F-4D97-AF65-F5344CB8AC3E}">
        <p14:creationId xmlns:p14="http://schemas.microsoft.com/office/powerpoint/2010/main" val="62707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8</a:t>
            </a:fld>
            <a:endParaRPr lang="en-US"/>
          </a:p>
        </p:txBody>
      </p:sp>
    </p:spTree>
    <p:extLst>
      <p:ext uri="{BB962C8B-B14F-4D97-AF65-F5344CB8AC3E}">
        <p14:creationId xmlns:p14="http://schemas.microsoft.com/office/powerpoint/2010/main" val="10021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In een klas van 30 leerlingen, allemaal werkend op de Radboud Universiteit, zouden er dan 15 leerlingen onderzoeker zijn. </a:t>
            </a:r>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Er zijn ook nog heel veel andere soorten beroepen terug te vinden op de universiteit: zo zijn er veel mensen die lesgeven, mensen die zich bezig houden met computerzaken en communicatie, zijn er bewakers, schoonmakers, mensen die administratie doen, secretaresses en zo is er nog veel meer te bedenken. </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9</a:t>
            </a:fld>
            <a:endParaRPr lang="en-US"/>
          </a:p>
        </p:txBody>
      </p:sp>
    </p:spTree>
    <p:extLst>
      <p:ext uri="{BB962C8B-B14F-4D97-AF65-F5344CB8AC3E}">
        <p14:creationId xmlns:p14="http://schemas.microsoft.com/office/powerpoint/2010/main" val="2107793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Ongeveer 59% van de onderzoekers is man, dat is iets meer dan de helft. Vroeger waren de meeste onderzoekers man, maar er zijn steeds meer vrouwelijke onderzoekers. </a:t>
            </a:r>
            <a:endParaRPr lang="en-US"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D0D216A-370D-4DA9-8DC3-1C484C119C0B}" type="slidenum">
              <a:rPr lang="en-US" smtClean="0"/>
              <a:t>10</a:t>
            </a:fld>
            <a:endParaRPr lang="en-US"/>
          </a:p>
        </p:txBody>
      </p:sp>
    </p:spTree>
    <p:extLst>
      <p:ext uri="{BB962C8B-B14F-4D97-AF65-F5344CB8AC3E}">
        <p14:creationId xmlns:p14="http://schemas.microsoft.com/office/powerpoint/2010/main" val="2369334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lvl1pPr>
          </a:lstStyle>
          <a:p>
            <a:r>
              <a:rPr lang="nl-NL"/>
              <a:t>Klik om de stijl te bewerken</a:t>
            </a:r>
            <a:endParaRPr lang="nl-NL" dirty="0"/>
          </a:p>
        </p:txBody>
      </p:sp>
      <p:sp>
        <p:nvSpPr>
          <p:cNvPr id="3" name="Subtitle 2"/>
          <p:cNvSpPr>
            <a:spLocks noGrp="1"/>
          </p:cNvSpPr>
          <p:nvPr>
            <p:ph type="subTitle" idx="1"/>
          </p:nvPr>
        </p:nvSpPr>
        <p:spPr>
          <a:xfrm>
            <a:off x="1828800" y="3886200"/>
            <a:ext cx="8534400" cy="1905000"/>
          </a:xfrm>
        </p:spPr>
        <p:txBody>
          <a:bodyPr/>
          <a:lstStyle>
            <a:lvl1pPr marL="0" indent="0" algn="ctr">
              <a:buNone/>
              <a:defRPr baseline="0">
                <a:solidFill>
                  <a:srgbClr val="009999"/>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de ondertitelstijl van het model te bewerken</a:t>
            </a:r>
            <a:endParaRPr lang="en-US" dirty="0"/>
          </a:p>
        </p:txBody>
      </p:sp>
      <p:sp>
        <p:nvSpPr>
          <p:cNvPr id="16" name="Rectangle 4"/>
          <p:cNvSpPr>
            <a:spLocks noGrp="1" noChangeArrowheads="1"/>
          </p:cNvSpPr>
          <p:nvPr>
            <p:ph type="dt" sz="half" idx="10"/>
          </p:nvPr>
        </p:nvSpPr>
        <p:spPr>
          <a:xfrm>
            <a:off x="9652000" y="6248400"/>
            <a:ext cx="1930400" cy="476250"/>
          </a:xfrm>
          <a:prstGeom prst="rect">
            <a:avLst/>
          </a:prstGeom>
          <a:ln/>
        </p:spPr>
        <p:txBody>
          <a:bodyPr/>
          <a:lstStyle>
            <a:lvl1pPr marL="0" indent="0" algn="r">
              <a:defRPr sz="1800">
                <a:solidFill>
                  <a:srgbClr val="FF6600"/>
                </a:solidFill>
                <a:latin typeface="Calibri" panose="020F0502020204030204" pitchFamily="34" charset="0"/>
              </a:defRPr>
            </a:lvl1pPr>
          </a:lstStyle>
          <a:p>
            <a:fld id="{97574414-FC64-4A7E-BE9B-7D4A2A32D2B9}" type="datetimeFigureOut">
              <a:rPr lang="nl-NL" smtClean="0"/>
              <a:t>15-2-2022</a:t>
            </a:fld>
            <a:endParaRPr lang="nl-NL"/>
          </a:p>
        </p:txBody>
      </p:sp>
      <p:sp>
        <p:nvSpPr>
          <p:cNvPr id="17" name="Rectangle 5"/>
          <p:cNvSpPr>
            <a:spLocks noGrp="1" noChangeArrowheads="1"/>
          </p:cNvSpPr>
          <p:nvPr>
            <p:ph type="ftr" sz="quarter" idx="11"/>
          </p:nvPr>
        </p:nvSpPr>
        <p:spPr>
          <a:xfrm>
            <a:off x="5486400" y="6248400"/>
            <a:ext cx="4064000" cy="476250"/>
          </a:xfrm>
          <a:prstGeom prst="rect">
            <a:avLst/>
          </a:prstGeom>
          <a:ln/>
        </p:spPr>
        <p:txBody>
          <a:bodyPr/>
          <a:lstStyle>
            <a:lvl1pPr algn="r">
              <a:defRPr>
                <a:solidFill>
                  <a:srgbClr val="FF6600"/>
                </a:solidFill>
                <a:latin typeface="Calibri" panose="020F0502020204030204" pitchFamily="34" charset="0"/>
              </a:defRPr>
            </a:lvl1pPr>
          </a:lstStyle>
          <a:p>
            <a:endParaRPr lang="nl-NL"/>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304" y="163492"/>
            <a:ext cx="3026423" cy="720080"/>
          </a:xfrm>
          <a:prstGeom prst="rect">
            <a:avLst/>
          </a:prstGeom>
        </p:spPr>
      </p:pic>
    </p:spTree>
    <p:extLst>
      <p:ext uri="{BB962C8B-B14F-4D97-AF65-F5344CB8AC3E}">
        <p14:creationId xmlns:p14="http://schemas.microsoft.com/office/powerpoint/2010/main" val="23791385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Calibri" pitchFamily="34" charset="0"/>
              </a:defRPr>
            </a:lvl1pPr>
          </a:lstStyle>
          <a:p>
            <a:r>
              <a:rPr lang="nl-NL"/>
              <a:t>Klik om de stijl te bewerken</a:t>
            </a:r>
            <a:endParaRPr lang="nl-NL"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7E8B5AA7-CDA6-4E49-A325-E8F4DA4BE1CF}" type="slidenum">
              <a:rPr lang="nl-NL" smtClean="0"/>
              <a:t>‹nr.›</a:t>
            </a:fld>
            <a:endParaRPr lang="nl-NL"/>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8" name="Rechte verbindingslijn 7"/>
          <p:cNvCxnSpPr/>
          <p:nvPr/>
        </p:nvCxnSpPr>
        <p:spPr bwMode="auto">
          <a:xfrm>
            <a:off x="-2" y="6277232"/>
            <a:ext cx="12192002" cy="4506"/>
          </a:xfrm>
          <a:prstGeom prst="line">
            <a:avLst/>
          </a:prstGeom>
          <a:solidFill>
            <a:schemeClr val="accent1"/>
          </a:solidFill>
          <a:ln w="9525" cap="flat" cmpd="sng" algn="ctr">
            <a:solidFill>
              <a:srgbClr val="009999"/>
            </a:solidFill>
            <a:prstDash val="solid"/>
            <a:round/>
            <a:headEnd type="none" w="med" len="med"/>
            <a:tailEnd type="none" w="med" len="med"/>
          </a:ln>
          <a:effectLst/>
        </p:spPr>
      </p:cxnSp>
    </p:spTree>
    <p:extLst>
      <p:ext uri="{BB962C8B-B14F-4D97-AF65-F5344CB8AC3E}">
        <p14:creationId xmlns:p14="http://schemas.microsoft.com/office/powerpoint/2010/main" val="9244057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11"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7E8B5AA7-CDA6-4E49-A325-E8F4DA4BE1CF}" type="slidenum">
              <a:rPr lang="nl-NL" smtClean="0"/>
              <a:t>‹nr.›</a:t>
            </a:fld>
            <a:endParaRPr lang="nl-NL"/>
          </a:p>
        </p:txBody>
      </p:sp>
      <p:pic>
        <p:nvPicPr>
          <p:cNvPr id="12" name="Afbeelding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13" name="Rechte verbindingslijn 12"/>
          <p:cNvCxnSpPr/>
          <p:nvPr/>
        </p:nvCxnSpPr>
        <p:spPr bwMode="auto">
          <a:xfrm>
            <a:off x="-2" y="6277232"/>
            <a:ext cx="12192002" cy="4506"/>
          </a:xfrm>
          <a:prstGeom prst="line">
            <a:avLst/>
          </a:prstGeom>
          <a:solidFill>
            <a:schemeClr val="accent1"/>
          </a:solidFill>
          <a:ln w="9525" cap="flat" cmpd="sng" algn="ctr">
            <a:solidFill>
              <a:srgbClr val="009999"/>
            </a:solidFill>
            <a:prstDash val="solid"/>
            <a:round/>
            <a:headEnd type="none" w="med" len="med"/>
            <a:tailEnd type="none" w="med" len="med"/>
          </a:ln>
          <a:effectLst/>
        </p:spPr>
      </p:cxnSp>
    </p:spTree>
    <p:extLst>
      <p:ext uri="{BB962C8B-B14F-4D97-AF65-F5344CB8AC3E}">
        <p14:creationId xmlns:p14="http://schemas.microsoft.com/office/powerpoint/2010/main" val="1246251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7E8B5AA7-CDA6-4E49-A325-E8F4DA4BE1CF}" type="slidenum">
              <a:rPr lang="nl-NL" smtClean="0"/>
              <a:t>‹nr.›</a:t>
            </a:fld>
            <a:endParaRPr lang="nl-NL"/>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9" name="Rechte verbindingslijn 8"/>
          <p:cNvCxnSpPr/>
          <p:nvPr/>
        </p:nvCxnSpPr>
        <p:spPr bwMode="auto">
          <a:xfrm>
            <a:off x="-2" y="6277232"/>
            <a:ext cx="12192002" cy="4506"/>
          </a:xfrm>
          <a:prstGeom prst="line">
            <a:avLst/>
          </a:prstGeom>
          <a:solidFill>
            <a:schemeClr val="accent1"/>
          </a:solidFill>
          <a:ln w="9525" cap="flat" cmpd="sng" algn="ctr">
            <a:solidFill>
              <a:srgbClr val="009999"/>
            </a:solidFill>
            <a:prstDash val="solid"/>
            <a:round/>
            <a:headEnd type="none" w="med" len="med"/>
            <a:tailEnd type="none" w="med" len="med"/>
          </a:ln>
          <a:effectLst/>
        </p:spPr>
      </p:cxnSp>
    </p:spTree>
    <p:extLst>
      <p:ext uri="{BB962C8B-B14F-4D97-AF65-F5344CB8AC3E}">
        <p14:creationId xmlns:p14="http://schemas.microsoft.com/office/powerpoint/2010/main" val="33457446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7E8B5AA7-CDA6-4E49-A325-E8F4DA4BE1CF}" type="slidenum">
              <a:rPr lang="nl-NL" smtClean="0"/>
              <a:t>‹nr.›</a:t>
            </a:fld>
            <a:endParaRPr lang="nl-NL"/>
          </a:p>
        </p:txBody>
      </p:sp>
    </p:spTree>
    <p:extLst>
      <p:ext uri="{BB962C8B-B14F-4D97-AF65-F5344CB8AC3E}">
        <p14:creationId xmlns:p14="http://schemas.microsoft.com/office/powerpoint/2010/main" val="1354161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4" y="4191003"/>
            <a:ext cx="10363200" cy="904875"/>
          </a:xfrm>
        </p:spPr>
        <p:txBody>
          <a:bodyPr anchor="t"/>
          <a:lstStyle>
            <a:lvl1pPr algn="l">
              <a:defRPr sz="4800" b="0" cap="none" baseline="0"/>
            </a:lvl1pPr>
          </a:lstStyle>
          <a:p>
            <a:r>
              <a:rPr lang="nl-NL"/>
              <a:t>Klik om de stijl te bewerken</a:t>
            </a:r>
            <a:endParaRPr lang="nl-NL" dirty="0"/>
          </a:p>
        </p:txBody>
      </p:sp>
      <p:sp>
        <p:nvSpPr>
          <p:cNvPr id="3" name="Text Placeholder 2"/>
          <p:cNvSpPr>
            <a:spLocks noGrp="1"/>
          </p:cNvSpPr>
          <p:nvPr>
            <p:ph type="body" idx="1"/>
          </p:nvPr>
        </p:nvSpPr>
        <p:spPr>
          <a:xfrm>
            <a:off x="962684" y="5095875"/>
            <a:ext cx="10314917" cy="38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Tekststijl van het model bewerken</a:t>
            </a:r>
          </a:p>
        </p:txBody>
      </p:sp>
      <p:sp>
        <p:nvSpPr>
          <p:cNvPr id="7" name="Rectangle 4"/>
          <p:cNvSpPr>
            <a:spLocks noGrp="1" noChangeArrowheads="1"/>
          </p:cNvSpPr>
          <p:nvPr>
            <p:ph type="dt" sz="half" idx="10"/>
          </p:nvPr>
        </p:nvSpPr>
        <p:spPr>
          <a:xfrm>
            <a:off x="9550400" y="6248400"/>
            <a:ext cx="1828800" cy="476250"/>
          </a:xfrm>
          <a:prstGeom prst="rect">
            <a:avLst/>
          </a:prstGeom>
          <a:ln/>
        </p:spPr>
        <p:txBody>
          <a:bodyPr/>
          <a:lstStyle>
            <a:lvl1pPr algn="r">
              <a:defRPr sz="1800">
                <a:solidFill>
                  <a:srgbClr val="FF6600"/>
                </a:solidFill>
                <a:latin typeface="Calibri" panose="020F0502020204030204" pitchFamily="34" charset="0"/>
              </a:defRPr>
            </a:lvl1pPr>
          </a:lstStyle>
          <a:p>
            <a:fld id="{97574414-FC64-4A7E-BE9B-7D4A2A32D2B9}" type="datetimeFigureOut">
              <a:rPr lang="nl-NL" smtClean="0"/>
              <a:t>15-2-2022</a:t>
            </a:fld>
            <a:endParaRPr lang="nl-NL"/>
          </a:p>
        </p:txBody>
      </p:sp>
      <p:sp>
        <p:nvSpPr>
          <p:cNvPr id="8" name="Rectangle 5"/>
          <p:cNvSpPr>
            <a:spLocks noGrp="1" noChangeArrowheads="1"/>
          </p:cNvSpPr>
          <p:nvPr>
            <p:ph type="ftr" sz="quarter" idx="11"/>
          </p:nvPr>
        </p:nvSpPr>
        <p:spPr>
          <a:xfrm>
            <a:off x="5181600" y="6248400"/>
            <a:ext cx="4267200" cy="476250"/>
          </a:xfrm>
          <a:prstGeom prst="rect">
            <a:avLst/>
          </a:prstGeom>
          <a:ln/>
        </p:spPr>
        <p:txBody>
          <a:bodyPr/>
          <a:lstStyle>
            <a:lvl1pPr>
              <a:defRPr>
                <a:solidFill>
                  <a:srgbClr val="FF6600"/>
                </a:solidFill>
                <a:latin typeface="Calibri" panose="020F0502020204030204" pitchFamily="34" charset="0"/>
              </a:defRPr>
            </a:lvl1pPr>
          </a:lstStyle>
          <a:p>
            <a:endParaRPr lang="nl-NL"/>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304" y="163492"/>
            <a:ext cx="3026423" cy="720080"/>
          </a:xfrm>
          <a:prstGeom prst="rect">
            <a:avLst/>
          </a:prstGeom>
        </p:spPr>
      </p:pic>
    </p:spTree>
    <p:extLst>
      <p:ext uri="{BB962C8B-B14F-4D97-AF65-F5344CB8AC3E}">
        <p14:creationId xmlns:p14="http://schemas.microsoft.com/office/powerpoint/2010/main" val="25041603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NL" dirty="0"/>
          </a:p>
        </p:txBody>
      </p:sp>
      <p:sp>
        <p:nvSpPr>
          <p:cNvPr id="3" name="Content Placeholder 2"/>
          <p:cNvSpPr>
            <a:spLocks noGrp="1"/>
          </p:cNvSpPr>
          <p:nvPr>
            <p:ph sz="half" idx="1"/>
          </p:nvPr>
        </p:nvSpPr>
        <p:spPr>
          <a:xfrm>
            <a:off x="609600" y="1600203"/>
            <a:ext cx="53848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Content Placeholder 3"/>
          <p:cNvSpPr>
            <a:spLocks noGrp="1"/>
          </p:cNvSpPr>
          <p:nvPr>
            <p:ph sz="half" idx="2"/>
          </p:nvPr>
        </p:nvSpPr>
        <p:spPr>
          <a:xfrm>
            <a:off x="6197600" y="1600203"/>
            <a:ext cx="53848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7E8B5AA7-CDA6-4E49-A325-E8F4DA4BE1CF}" type="slidenum">
              <a:rPr lang="nl-NL" smtClean="0"/>
              <a:t>‹nr.›</a:t>
            </a:fld>
            <a:endParaRPr lang="nl-NL"/>
          </a:p>
        </p:txBody>
      </p:sp>
      <p:pic>
        <p:nvPicPr>
          <p:cNvPr id="11" name="Afbeelding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12" name="Rechte verbindingslijn 11"/>
          <p:cNvCxnSpPr/>
          <p:nvPr/>
        </p:nvCxnSpPr>
        <p:spPr bwMode="auto">
          <a:xfrm>
            <a:off x="-2" y="6277232"/>
            <a:ext cx="12192002" cy="4506"/>
          </a:xfrm>
          <a:prstGeom prst="line">
            <a:avLst/>
          </a:prstGeom>
          <a:solidFill>
            <a:schemeClr val="accent1"/>
          </a:solidFill>
          <a:ln w="9525" cap="flat" cmpd="sng" algn="ctr">
            <a:solidFill>
              <a:srgbClr val="009999"/>
            </a:solidFill>
            <a:prstDash val="solid"/>
            <a:round/>
            <a:headEnd type="none" w="med" len="med"/>
            <a:tailEnd type="none" w="med" len="med"/>
          </a:ln>
          <a:effectLst/>
        </p:spPr>
      </p:cxnSp>
    </p:spTree>
    <p:extLst>
      <p:ext uri="{BB962C8B-B14F-4D97-AF65-F5344CB8AC3E}">
        <p14:creationId xmlns:p14="http://schemas.microsoft.com/office/powerpoint/2010/main" val="625826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93369" y="2174875"/>
            <a:ext cx="5389033" cy="3951288"/>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Rectangle 6"/>
          <p:cNvSpPr>
            <a:spLocks noGrp="1" noChangeArrowheads="1"/>
          </p:cNvSpPr>
          <p:nvPr>
            <p:ph type="sldNum" sz="quarter" idx="12"/>
          </p:nvPr>
        </p:nvSpPr>
        <p:spPr>
          <a:xfrm>
            <a:off x="210394" y="6413662"/>
            <a:ext cx="1399922" cy="307975"/>
          </a:xfrm>
          <a:prstGeom prst="rect">
            <a:avLst/>
          </a:prstGeom>
          <a:ln/>
        </p:spPr>
        <p:txBody>
          <a:bodyPr/>
          <a:lstStyle>
            <a:lvl1pPr algn="l">
              <a:defRPr sz="1400">
                <a:solidFill>
                  <a:srgbClr val="FF9933"/>
                </a:solidFill>
                <a:latin typeface="Calibri" panose="020F0502020204030204" pitchFamily="34" charset="0"/>
              </a:defRPr>
            </a:lvl1pPr>
          </a:lstStyle>
          <a:p>
            <a:fld id="{7E8B5AA7-CDA6-4E49-A325-E8F4DA4BE1CF}" type="slidenum">
              <a:rPr lang="nl-NL" smtClean="0"/>
              <a:t>‹nr.›</a:t>
            </a:fld>
            <a:endParaRPr lang="nl-NL"/>
          </a:p>
        </p:txBody>
      </p:sp>
      <p:pic>
        <p:nvPicPr>
          <p:cNvPr id="13" name="Afbeelding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8320" y="6354933"/>
            <a:ext cx="1788064" cy="425435"/>
          </a:xfrm>
          <a:prstGeom prst="rect">
            <a:avLst/>
          </a:prstGeom>
        </p:spPr>
      </p:pic>
      <p:cxnSp>
        <p:nvCxnSpPr>
          <p:cNvPr id="14" name="Rechte verbindingslijn 13"/>
          <p:cNvCxnSpPr/>
          <p:nvPr/>
        </p:nvCxnSpPr>
        <p:spPr bwMode="auto">
          <a:xfrm>
            <a:off x="-2" y="6277232"/>
            <a:ext cx="12192002" cy="4506"/>
          </a:xfrm>
          <a:prstGeom prst="line">
            <a:avLst/>
          </a:prstGeom>
          <a:solidFill>
            <a:schemeClr val="accent1"/>
          </a:solidFill>
          <a:ln w="9525" cap="flat" cmpd="sng" algn="ctr">
            <a:solidFill>
              <a:srgbClr val="009999"/>
            </a:solidFill>
            <a:prstDash val="solid"/>
            <a:round/>
            <a:headEnd type="none" w="med" len="med"/>
            <a:tailEnd type="none" w="med" len="med"/>
          </a:ln>
          <a:effectLst/>
        </p:spPr>
      </p:cxnSp>
    </p:spTree>
    <p:extLst>
      <p:ext uri="{BB962C8B-B14F-4D97-AF65-F5344CB8AC3E}">
        <p14:creationId xmlns:p14="http://schemas.microsoft.com/office/powerpoint/2010/main" val="24376137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97574414-FC64-4A7E-BE9B-7D4A2A32D2B9}" type="datetimeFigureOut">
              <a:rPr lang="nl-NL" smtClean="0"/>
              <a:t>15-2-2022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8B5AA7-CDA6-4E49-A325-E8F4DA4BE1CF}" type="slidenum">
              <a:rPr lang="nl-NL" smtClean="0"/>
              <a:t>‹nr.›</a:t>
            </a:fld>
            <a:endParaRPr lang="nl-NL"/>
          </a:p>
        </p:txBody>
      </p:sp>
    </p:spTree>
    <p:extLst>
      <p:ext uri="{BB962C8B-B14F-4D97-AF65-F5344CB8AC3E}">
        <p14:creationId xmlns:p14="http://schemas.microsoft.com/office/powerpoint/2010/main" val="53671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dirty="0"/>
          </a:p>
        </p:txBody>
      </p:sp>
      <p:sp>
        <p:nvSpPr>
          <p:cNvPr id="1029"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Rectangle 4"/>
          <p:cNvSpPr>
            <a:spLocks noGrp="1" noChangeArrowheads="1"/>
          </p:cNvSpPr>
          <p:nvPr>
            <p:ph type="dt" sz="half" idx="2"/>
          </p:nvPr>
        </p:nvSpPr>
        <p:spPr>
          <a:xfrm>
            <a:off x="5689600" y="6248400"/>
            <a:ext cx="1625600" cy="476250"/>
          </a:xfrm>
          <a:prstGeom prst="rect">
            <a:avLst/>
          </a:prstGeom>
          <a:ln/>
        </p:spPr>
        <p:txBody>
          <a:bodyPr/>
          <a:lstStyle>
            <a:lvl1pPr algn="r">
              <a:defRPr sz="1800">
                <a:solidFill>
                  <a:srgbClr val="FF6600"/>
                </a:solidFill>
                <a:latin typeface="Calibri" panose="020F0502020204030204" pitchFamily="34" charset="0"/>
              </a:defRPr>
            </a:lvl1pPr>
          </a:lstStyle>
          <a:p>
            <a:fld id="{97574414-FC64-4A7E-BE9B-7D4A2A32D2B9}" type="datetimeFigureOut">
              <a:rPr lang="nl-NL" smtClean="0"/>
              <a:t>15-2-2022</a:t>
            </a:fld>
            <a:endParaRPr lang="nl-NL"/>
          </a:p>
        </p:txBody>
      </p:sp>
      <p:sp>
        <p:nvSpPr>
          <p:cNvPr id="12" name="Rectangle 5"/>
          <p:cNvSpPr>
            <a:spLocks noGrp="1" noChangeArrowheads="1"/>
          </p:cNvSpPr>
          <p:nvPr>
            <p:ph type="ftr" sz="quarter" idx="3"/>
          </p:nvPr>
        </p:nvSpPr>
        <p:spPr>
          <a:xfrm>
            <a:off x="1727200" y="6248400"/>
            <a:ext cx="3860800" cy="476250"/>
          </a:xfrm>
          <a:prstGeom prst="rect">
            <a:avLst/>
          </a:prstGeom>
          <a:ln/>
        </p:spPr>
        <p:txBody>
          <a:bodyPr/>
          <a:lstStyle>
            <a:lvl1pPr>
              <a:defRPr>
                <a:solidFill>
                  <a:srgbClr val="FF6600"/>
                </a:solidFill>
                <a:latin typeface="Calibri" panose="020F0502020204030204" pitchFamily="34" charset="0"/>
              </a:defRPr>
            </a:lvl1pPr>
          </a:lstStyle>
          <a:p>
            <a:endParaRPr lang="nl-NL"/>
          </a:p>
        </p:txBody>
      </p:sp>
    </p:spTree>
    <p:extLst>
      <p:ext uri="{BB962C8B-B14F-4D97-AF65-F5344CB8AC3E}">
        <p14:creationId xmlns:p14="http://schemas.microsoft.com/office/powerpoint/2010/main" val="8144511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p:txStyles>
    <p:titleStyle>
      <a:lvl1pPr algn="l" rtl="0" eaLnBrk="1" fontAlgn="base" hangingPunct="1">
        <a:spcBef>
          <a:spcPct val="0"/>
        </a:spcBef>
        <a:spcAft>
          <a:spcPct val="0"/>
        </a:spcAft>
        <a:defRPr sz="3600" b="0">
          <a:solidFill>
            <a:schemeClr val="hlink"/>
          </a:solidFill>
          <a:latin typeface="Calibri" panose="020F0502020204030204" pitchFamily="34" charset="0"/>
          <a:ea typeface="+mj-ea"/>
          <a:cs typeface="+mj-cs"/>
        </a:defRPr>
      </a:lvl1pPr>
      <a:lvl2pPr algn="ctr" rtl="0" eaLnBrk="1" fontAlgn="base" hangingPunct="1">
        <a:spcBef>
          <a:spcPct val="0"/>
        </a:spcBef>
        <a:spcAft>
          <a:spcPct val="0"/>
        </a:spcAft>
        <a:defRPr sz="2800">
          <a:solidFill>
            <a:schemeClr val="hlink"/>
          </a:solidFill>
          <a:latin typeface="Arial" charset="0"/>
        </a:defRPr>
      </a:lvl2pPr>
      <a:lvl3pPr algn="ctr" rtl="0" eaLnBrk="1" fontAlgn="base" hangingPunct="1">
        <a:spcBef>
          <a:spcPct val="0"/>
        </a:spcBef>
        <a:spcAft>
          <a:spcPct val="0"/>
        </a:spcAft>
        <a:defRPr sz="2800">
          <a:solidFill>
            <a:schemeClr val="hlink"/>
          </a:solidFill>
          <a:latin typeface="Arial" charset="0"/>
        </a:defRPr>
      </a:lvl3pPr>
      <a:lvl4pPr algn="ctr" rtl="0" eaLnBrk="1" fontAlgn="base" hangingPunct="1">
        <a:spcBef>
          <a:spcPct val="0"/>
        </a:spcBef>
        <a:spcAft>
          <a:spcPct val="0"/>
        </a:spcAft>
        <a:defRPr sz="2800">
          <a:solidFill>
            <a:schemeClr val="hlink"/>
          </a:solidFill>
          <a:latin typeface="Arial" charset="0"/>
        </a:defRPr>
      </a:lvl4pPr>
      <a:lvl5pPr algn="ctr" rtl="0" eaLnBrk="1" fontAlgn="base" hangingPunct="1">
        <a:spcBef>
          <a:spcPct val="0"/>
        </a:spcBef>
        <a:spcAft>
          <a:spcPct val="0"/>
        </a:spcAft>
        <a:defRPr sz="2800">
          <a:solidFill>
            <a:schemeClr val="hlink"/>
          </a:solidFill>
          <a:latin typeface="Arial" charset="0"/>
        </a:defRPr>
      </a:lvl5pPr>
      <a:lvl6pPr marL="457200" algn="ctr" rtl="0" eaLnBrk="1" fontAlgn="base" hangingPunct="1">
        <a:spcBef>
          <a:spcPct val="0"/>
        </a:spcBef>
        <a:spcAft>
          <a:spcPct val="0"/>
        </a:spcAft>
        <a:defRPr sz="2800">
          <a:solidFill>
            <a:schemeClr val="hlink"/>
          </a:solidFill>
          <a:latin typeface="Arial" charset="0"/>
        </a:defRPr>
      </a:lvl6pPr>
      <a:lvl7pPr marL="914400" algn="ctr" rtl="0" eaLnBrk="1" fontAlgn="base" hangingPunct="1">
        <a:spcBef>
          <a:spcPct val="0"/>
        </a:spcBef>
        <a:spcAft>
          <a:spcPct val="0"/>
        </a:spcAft>
        <a:defRPr sz="2800">
          <a:solidFill>
            <a:schemeClr val="hlink"/>
          </a:solidFill>
          <a:latin typeface="Arial" charset="0"/>
        </a:defRPr>
      </a:lvl7pPr>
      <a:lvl8pPr marL="1371600" algn="ctr" rtl="0" eaLnBrk="1" fontAlgn="base" hangingPunct="1">
        <a:spcBef>
          <a:spcPct val="0"/>
        </a:spcBef>
        <a:spcAft>
          <a:spcPct val="0"/>
        </a:spcAft>
        <a:defRPr sz="2800">
          <a:solidFill>
            <a:schemeClr val="hlink"/>
          </a:solidFill>
          <a:latin typeface="Arial" charset="0"/>
        </a:defRPr>
      </a:lvl8pPr>
      <a:lvl9pPr marL="1828800" algn="ctr" rtl="0" eaLnBrk="1" fontAlgn="base" hangingPunct="1">
        <a:spcBef>
          <a:spcPct val="0"/>
        </a:spcBef>
        <a:spcAft>
          <a:spcPct val="0"/>
        </a:spcAft>
        <a:defRPr sz="2800">
          <a:solidFill>
            <a:schemeClr val="hlink"/>
          </a:solidFill>
          <a:latin typeface="Arial" charset="0"/>
        </a:defRPr>
      </a:lvl9pPr>
    </p:titleStyle>
    <p:bodyStyle>
      <a:lvl1pPr marL="342900" indent="-342900" algn="l" rtl="0" eaLnBrk="1" fontAlgn="base" hangingPunct="1">
        <a:spcBef>
          <a:spcPct val="20000"/>
        </a:spcBef>
        <a:spcAft>
          <a:spcPct val="0"/>
        </a:spcAft>
        <a:buChar char="•"/>
        <a:defRPr sz="2400">
          <a:solidFill>
            <a:schemeClr val="hlink"/>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chemeClr val="hlink"/>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chemeClr val="hlink"/>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chemeClr val="hlink"/>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chemeClr val="hlink"/>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wkru.nl/materialen/gebruik-materialen"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b="1" dirty="0">
                <a:solidFill>
                  <a:srgbClr val="CC3300"/>
                </a:solidFill>
              </a:rPr>
              <a:t>Voorwaarden gebruik</a:t>
            </a:r>
            <a:endParaRPr lang="en-US" dirty="0">
              <a:solidFill>
                <a:srgbClr val="CC3300"/>
              </a:solidFill>
            </a:endParaRPr>
          </a:p>
        </p:txBody>
      </p:sp>
      <p:sp>
        <p:nvSpPr>
          <p:cNvPr id="5" name="Content Placeholder 4"/>
          <p:cNvSpPr>
            <a:spLocks noGrp="1"/>
          </p:cNvSpPr>
          <p:nvPr>
            <p:ph idx="1"/>
          </p:nvPr>
        </p:nvSpPr>
        <p:spPr/>
        <p:txBody>
          <a:bodyPr/>
          <a:lstStyle/>
          <a:p>
            <a:pPr marL="0" indent="0">
              <a:buNone/>
            </a:pPr>
            <a:r>
              <a:rPr lang="nl-NL" dirty="0"/>
              <a:t>(</a:t>
            </a:r>
            <a:r>
              <a:rPr lang="nl-NL" dirty="0">
                <a:solidFill>
                  <a:schemeClr val="accent1">
                    <a:lumMod val="50000"/>
                  </a:schemeClr>
                </a:solidFill>
              </a:rPr>
              <a:t>CC WKRU </a:t>
            </a:r>
          </a:p>
          <a:p>
            <a:pPr marL="0" indent="0">
              <a:buNone/>
            </a:pPr>
            <a:r>
              <a:rPr lang="nl-NL" dirty="0">
                <a:solidFill>
                  <a:schemeClr val="accent1">
                    <a:lumMod val="50000"/>
                  </a:schemeClr>
                </a:solidFill>
              </a:rPr>
              <a:t>BY-NC-SA 4.0</a:t>
            </a:r>
          </a:p>
          <a:p>
            <a:pPr marL="0" indent="0">
              <a:buNone/>
            </a:pPr>
            <a:endParaRPr lang="nl-NL" dirty="0"/>
          </a:p>
          <a:p>
            <a:pPr marL="0" indent="0">
              <a:buNone/>
            </a:pPr>
            <a:r>
              <a:rPr lang="nl-NL" dirty="0">
                <a:solidFill>
                  <a:schemeClr val="tx1"/>
                </a:solidFill>
              </a:rPr>
              <a:t>Op deze presentatie is de Creative </a:t>
            </a:r>
            <a:r>
              <a:rPr lang="nl-NL" dirty="0" err="1">
                <a:solidFill>
                  <a:schemeClr val="tx1"/>
                </a:solidFill>
              </a:rPr>
              <a:t>Commons</a:t>
            </a:r>
            <a:r>
              <a:rPr lang="nl-NL" dirty="0">
                <a:solidFill>
                  <a:schemeClr val="tx1"/>
                </a:solidFill>
              </a:rPr>
              <a:t> licentie ‘Naamsvermelding-</a:t>
            </a:r>
            <a:r>
              <a:rPr lang="nl-NL" dirty="0" err="1">
                <a:solidFill>
                  <a:schemeClr val="tx1"/>
                </a:solidFill>
              </a:rPr>
              <a:t>NietCommercieel</a:t>
            </a:r>
            <a:r>
              <a:rPr lang="nl-NL" dirty="0">
                <a:solidFill>
                  <a:schemeClr val="tx1"/>
                </a:solidFill>
              </a:rPr>
              <a:t>-</a:t>
            </a:r>
            <a:r>
              <a:rPr lang="nl-NL" dirty="0" err="1">
                <a:solidFill>
                  <a:schemeClr val="tx1"/>
                </a:solidFill>
              </a:rPr>
              <a:t>GelijkDelen</a:t>
            </a:r>
            <a:r>
              <a:rPr lang="nl-NL" dirty="0">
                <a:solidFill>
                  <a:schemeClr val="tx1"/>
                </a:solidFill>
              </a:rPr>
              <a:t>’ (</a:t>
            </a:r>
            <a:r>
              <a:rPr lang="nl-NL" dirty="0">
                <a:solidFill>
                  <a:schemeClr val="tx1"/>
                </a:solidFill>
                <a:hlinkClick r:id="rId3"/>
              </a:rPr>
              <a:t>CC BY-NC-SA 4.0</a:t>
            </a:r>
            <a:r>
              <a:rPr lang="nl-NL" dirty="0">
                <a:solidFill>
                  <a:schemeClr val="tx1"/>
                </a:solidFill>
              </a:rPr>
              <a:t>) van toepassing, tenzij anders vermeld. Dit houdt in dat het werk mag worden gebruikt en aangepast, zolang de naam van de maker, het WKRU, duidelijk wordt vermeld; het werk alleen voor niet-commerciële doeleinden wordt gebruikt; en de </a:t>
            </a:r>
            <a:r>
              <a:rPr lang="nl-NL" dirty="0" err="1">
                <a:solidFill>
                  <a:schemeClr val="tx1"/>
                </a:solidFill>
              </a:rPr>
              <a:t>hergebruiker</a:t>
            </a:r>
            <a:r>
              <a:rPr lang="nl-NL" dirty="0">
                <a:solidFill>
                  <a:schemeClr val="tx1"/>
                </a:solidFill>
              </a:rPr>
              <a:t> het werk onder dezelfde licentie verspreidt, ook als het werk op enige manier is aangepast.</a:t>
            </a:r>
          </a:p>
          <a:p>
            <a:pPr marL="0" indent="0">
              <a:buNone/>
            </a:pPr>
            <a:endParaRPr lang="nl-NL" dirty="0">
              <a:solidFill>
                <a:schemeClr val="tx1"/>
              </a:solidFill>
            </a:endParaRPr>
          </a:p>
          <a:p>
            <a:pPr marL="0" indent="0">
              <a:buNone/>
            </a:pPr>
            <a:r>
              <a:rPr lang="nl-NL" dirty="0">
                <a:solidFill>
                  <a:schemeClr val="tx1"/>
                </a:solidFill>
              </a:rPr>
              <a:t>Zie ook:</a:t>
            </a:r>
            <a:r>
              <a:rPr lang="nl-NL" dirty="0"/>
              <a:t> </a:t>
            </a:r>
            <a:r>
              <a:rPr lang="nl-NL" dirty="0">
                <a:hlinkClick r:id="rId4"/>
              </a:rPr>
              <a:t>http://www.wkru.nl/materialen/gebruik-materialen</a:t>
            </a:r>
            <a:r>
              <a:rPr lang="nl-NL" dirty="0"/>
              <a:t> </a:t>
            </a:r>
            <a:endParaRPr lang="nl-NL" dirty="0">
              <a:solidFill>
                <a:schemeClr val="tx1"/>
              </a:solidFill>
            </a:endParaRPr>
          </a:p>
        </p:txBody>
      </p:sp>
      <p:pic>
        <p:nvPicPr>
          <p:cNvPr id="6" name="Afbeelding 8"/>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9600" y="1600203"/>
            <a:ext cx="495719" cy="495719"/>
          </a:xfrm>
          <a:prstGeom prst="rect">
            <a:avLst/>
          </a:prstGeom>
        </p:spPr>
      </p:pic>
    </p:spTree>
    <p:extLst>
      <p:ext uri="{BB962C8B-B14F-4D97-AF65-F5344CB8AC3E}">
        <p14:creationId xmlns:p14="http://schemas.microsoft.com/office/powerpoint/2010/main" val="3204143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Vraag</a:t>
            </a:r>
            <a:r>
              <a:rPr lang="en-US" b="1" dirty="0"/>
              <a:t> 2</a:t>
            </a:r>
            <a:r>
              <a:rPr lang="en-US" dirty="0"/>
              <a:t>: </a:t>
            </a:r>
            <a:r>
              <a:rPr lang="nl-NL" dirty="0"/>
              <a:t>Zijn er meer mannen of vrouwen onderzoeker? </a:t>
            </a:r>
          </a:p>
        </p:txBody>
      </p:sp>
      <p:sp>
        <p:nvSpPr>
          <p:cNvPr id="4" name="Tijdelijke aanduiding voor inhoud 3"/>
          <p:cNvSpPr>
            <a:spLocks noGrp="1"/>
          </p:cNvSpPr>
          <p:nvPr>
            <p:ph idx="1"/>
          </p:nvPr>
        </p:nvSpPr>
        <p:spPr>
          <a:xfrm>
            <a:off x="609600" y="1694134"/>
            <a:ext cx="10972800" cy="4525963"/>
          </a:xfrm>
        </p:spPr>
        <p:txBody>
          <a:bodyPr/>
          <a:lstStyle/>
          <a:p>
            <a:pPr marL="457200" indent="-457200">
              <a:buFont typeface="+mj-lt"/>
              <a:buAutoNum type="alphaLcParenR"/>
            </a:pPr>
            <a:r>
              <a:rPr lang="en-US" dirty="0"/>
              <a:t>Meer </a:t>
            </a:r>
            <a:r>
              <a:rPr lang="en-US" dirty="0" err="1"/>
              <a:t>mannen</a:t>
            </a:r>
            <a:endParaRPr lang="en-US" dirty="0"/>
          </a:p>
          <a:p>
            <a:pPr marL="457200" indent="-457200">
              <a:buFont typeface="+mj-lt"/>
              <a:buAutoNum type="alphaLcParenR"/>
            </a:pPr>
            <a:r>
              <a:rPr lang="en-US" dirty="0"/>
              <a:t>Meer </a:t>
            </a:r>
            <a:r>
              <a:rPr lang="en-US" dirty="0" err="1"/>
              <a:t>vrouwen</a:t>
            </a:r>
            <a:endParaRPr lang="en-US" dirty="0"/>
          </a:p>
          <a:p>
            <a:pPr marL="457200" indent="-457200">
              <a:buFont typeface="+mj-lt"/>
              <a:buAutoNum type="alphaLcParenR"/>
            </a:pPr>
            <a:r>
              <a:rPr lang="en-US" dirty="0" err="1"/>
              <a:t>Ongeveer</a:t>
            </a:r>
            <a:r>
              <a:rPr lang="en-US" dirty="0"/>
              <a:t> </a:t>
            </a:r>
            <a:r>
              <a:rPr lang="en-US" dirty="0" err="1"/>
              <a:t>evenveel</a:t>
            </a:r>
            <a:r>
              <a:rPr lang="en-US" dirty="0"/>
              <a:t> </a:t>
            </a:r>
            <a:r>
              <a:rPr lang="en-US" dirty="0" err="1"/>
              <a:t>mannen</a:t>
            </a:r>
            <a:r>
              <a:rPr lang="en-US" dirty="0"/>
              <a:t> </a:t>
            </a:r>
            <a:r>
              <a:rPr lang="en-US" dirty="0" err="1"/>
              <a:t>als</a:t>
            </a:r>
            <a:r>
              <a:rPr lang="en-US" dirty="0"/>
              <a:t> </a:t>
            </a:r>
            <a:r>
              <a:rPr lang="en-US" dirty="0" err="1"/>
              <a:t>vrouwen</a:t>
            </a:r>
            <a:endParaRPr lang="en-US" dirty="0"/>
          </a:p>
          <a:p>
            <a:pPr marL="457200" indent="-457200">
              <a:buFont typeface="+mj-lt"/>
              <a:buAutoNum type="alphaLcParenR"/>
            </a:pPr>
            <a:endParaRPr lang="en-US" dirty="0"/>
          </a:p>
          <a:p>
            <a:pPr marL="0" indent="0">
              <a:buNone/>
            </a:pPr>
            <a:r>
              <a:rPr lang="en-US" b="1" dirty="0" err="1"/>
              <a:t>Antwoord</a:t>
            </a:r>
            <a:r>
              <a:rPr lang="en-US" b="1" dirty="0"/>
              <a:t>: A </a:t>
            </a:r>
            <a:r>
              <a:rPr lang="en-US" b="1" dirty="0" err="1"/>
              <a:t>en</a:t>
            </a:r>
            <a:r>
              <a:rPr lang="en-US" b="1" dirty="0"/>
              <a:t> C </a:t>
            </a:r>
            <a:r>
              <a:rPr lang="en-US" b="1" dirty="0" err="1"/>
              <a:t>zijn</a:t>
            </a:r>
            <a:r>
              <a:rPr lang="en-US" b="1" dirty="0"/>
              <a:t> </a:t>
            </a:r>
            <a:r>
              <a:rPr lang="en-US" b="1" dirty="0" err="1"/>
              <a:t>allebei</a:t>
            </a:r>
            <a:r>
              <a:rPr lang="en-US" b="1" dirty="0"/>
              <a:t> </a:t>
            </a:r>
            <a:r>
              <a:rPr lang="en-US" b="1" dirty="0" err="1"/>
              <a:t>goed</a:t>
            </a:r>
            <a:br>
              <a:rPr lang="en-US" b="1" dirty="0"/>
            </a:br>
            <a:r>
              <a:rPr lang="en-US" dirty="0" err="1"/>
              <a:t>Ongeveer</a:t>
            </a:r>
            <a:r>
              <a:rPr lang="en-US" dirty="0"/>
              <a:t> </a:t>
            </a:r>
            <a:r>
              <a:rPr lang="en-US" dirty="0" err="1"/>
              <a:t>evenveel</a:t>
            </a:r>
            <a:r>
              <a:rPr lang="en-US" dirty="0"/>
              <a:t> </a:t>
            </a:r>
            <a:r>
              <a:rPr lang="en-US" dirty="0" err="1"/>
              <a:t>mannen</a:t>
            </a:r>
            <a:r>
              <a:rPr lang="en-US" dirty="0"/>
              <a:t> </a:t>
            </a:r>
            <a:r>
              <a:rPr lang="en-US" dirty="0" err="1"/>
              <a:t>als</a:t>
            </a:r>
            <a:r>
              <a:rPr lang="en-US" dirty="0"/>
              <a:t> </a:t>
            </a:r>
            <a:r>
              <a:rPr lang="en-US" dirty="0" err="1"/>
              <a:t>vrouwen</a:t>
            </a:r>
            <a:r>
              <a:rPr lang="en-US" dirty="0"/>
              <a:t>, </a:t>
            </a:r>
            <a:r>
              <a:rPr lang="en-US" dirty="0" err="1"/>
              <a:t>iets</a:t>
            </a:r>
            <a:r>
              <a:rPr lang="en-US" dirty="0"/>
              <a:t> </a:t>
            </a:r>
            <a:r>
              <a:rPr lang="en-US" dirty="0" err="1"/>
              <a:t>meer</a:t>
            </a:r>
            <a:r>
              <a:rPr lang="en-US" dirty="0"/>
              <a:t> </a:t>
            </a:r>
            <a:r>
              <a:rPr lang="en-US" dirty="0" err="1"/>
              <a:t>mannen</a:t>
            </a:r>
            <a:endParaRPr lang="en-US" dirty="0"/>
          </a:p>
          <a:p>
            <a:pPr marL="0" indent="0">
              <a:buNone/>
            </a:pPr>
            <a:endParaRPr lang="en-US" dirty="0"/>
          </a:p>
          <a:p>
            <a:pPr marL="0" indent="0">
              <a:buNone/>
            </a:pPr>
            <a:r>
              <a:rPr lang="en-US" dirty="0"/>
              <a:t>Er </a:t>
            </a:r>
            <a:r>
              <a:rPr lang="en-US" dirty="0" err="1"/>
              <a:t>werken</a:t>
            </a:r>
            <a:r>
              <a:rPr lang="en-US" dirty="0"/>
              <a:t> </a:t>
            </a:r>
            <a:r>
              <a:rPr lang="en-US" dirty="0" err="1"/>
              <a:t>ongeveer</a:t>
            </a:r>
            <a:r>
              <a:rPr lang="en-US" dirty="0"/>
              <a:t> </a:t>
            </a:r>
            <a:r>
              <a:rPr lang="en-US" b="1" dirty="0"/>
              <a:t>1992 </a:t>
            </a:r>
            <a:r>
              <a:rPr lang="en-US" dirty="0" err="1"/>
              <a:t>onderzoekers</a:t>
            </a:r>
            <a:r>
              <a:rPr lang="en-US" dirty="0"/>
              <a:t> op de Radboud Universiteit. </a:t>
            </a:r>
          </a:p>
          <a:p>
            <a:pPr marL="0" indent="0">
              <a:buNone/>
            </a:pPr>
            <a:r>
              <a:rPr lang="en-US" dirty="0" err="1"/>
              <a:t>Daarvan</a:t>
            </a:r>
            <a:r>
              <a:rPr lang="en-US" dirty="0"/>
              <a:t> </a:t>
            </a:r>
            <a:r>
              <a:rPr lang="en-US" dirty="0" err="1"/>
              <a:t>zijn</a:t>
            </a:r>
            <a:r>
              <a:rPr lang="en-US" dirty="0"/>
              <a:t> er </a:t>
            </a:r>
            <a:r>
              <a:rPr lang="en-US" dirty="0" err="1"/>
              <a:t>ongeveer</a:t>
            </a:r>
            <a:r>
              <a:rPr lang="en-US" dirty="0"/>
              <a:t> </a:t>
            </a:r>
            <a:r>
              <a:rPr lang="en-US" b="1" dirty="0"/>
              <a:t>1175</a:t>
            </a:r>
            <a:r>
              <a:rPr lang="en-US" dirty="0"/>
              <a:t> man</a:t>
            </a:r>
            <a:r>
              <a:rPr lang="en-US" b="1" dirty="0"/>
              <a:t> </a:t>
            </a:r>
            <a:r>
              <a:rPr lang="en-US" dirty="0"/>
              <a:t>(59%) </a:t>
            </a:r>
            <a:r>
              <a:rPr lang="en-US" dirty="0" err="1"/>
              <a:t>en</a:t>
            </a:r>
            <a:r>
              <a:rPr lang="en-US" dirty="0"/>
              <a:t> </a:t>
            </a:r>
            <a:r>
              <a:rPr lang="en-US" b="1" dirty="0"/>
              <a:t>817 </a:t>
            </a:r>
            <a:r>
              <a:rPr lang="en-US" dirty="0"/>
              <a:t>vrouw (41%). </a:t>
            </a:r>
          </a:p>
        </p:txBody>
      </p:sp>
      <p:graphicFrame>
        <p:nvGraphicFramePr>
          <p:cNvPr id="5" name="Chart 4">
            <a:extLst>
              <a:ext uri="{FF2B5EF4-FFF2-40B4-BE49-F238E27FC236}">
                <a16:creationId xmlns:a16="http://schemas.microsoft.com/office/drawing/2014/main" id="{6D5DF10D-96E4-FB4B-98E9-0A89649F6878}"/>
              </a:ext>
            </a:extLst>
          </p:cNvPr>
          <p:cNvGraphicFramePr>
            <a:graphicFrameLocks/>
          </p:cNvGraphicFramePr>
          <p:nvPr>
            <p:extLst>
              <p:ext uri="{D42A27DB-BD31-4B8C-83A1-F6EECF244321}">
                <p14:modId xmlns:p14="http://schemas.microsoft.com/office/powerpoint/2010/main" val="1189039807"/>
              </p:ext>
            </p:extLst>
          </p:nvPr>
        </p:nvGraphicFramePr>
        <p:xfrm>
          <a:off x="8284723"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7576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Vraag</a:t>
            </a:r>
            <a:r>
              <a:rPr lang="en-US" b="1" dirty="0"/>
              <a:t> 3</a:t>
            </a:r>
            <a:r>
              <a:rPr lang="en-US" dirty="0"/>
              <a:t>: </a:t>
            </a:r>
            <a:r>
              <a:rPr lang="en-US" dirty="0" err="1"/>
              <a:t>Zijn</a:t>
            </a:r>
            <a:r>
              <a:rPr lang="en-US" dirty="0"/>
              <a:t> de </a:t>
            </a:r>
            <a:r>
              <a:rPr lang="en-US" dirty="0" err="1"/>
              <a:t>meeste</a:t>
            </a:r>
            <a:r>
              <a:rPr lang="en-US" dirty="0"/>
              <a:t> </a:t>
            </a:r>
            <a:r>
              <a:rPr lang="en-US" dirty="0" err="1"/>
              <a:t>onderzoekers</a:t>
            </a:r>
            <a:r>
              <a:rPr lang="en-US" dirty="0"/>
              <a:t> op de Radboud Universiteit</a:t>
            </a:r>
            <a:endParaRPr lang="nl-NL" dirty="0"/>
          </a:p>
        </p:txBody>
      </p:sp>
      <p:sp>
        <p:nvSpPr>
          <p:cNvPr id="3" name="Content Placeholder 2"/>
          <p:cNvSpPr>
            <a:spLocks noGrp="1"/>
          </p:cNvSpPr>
          <p:nvPr>
            <p:ph idx="1"/>
          </p:nvPr>
        </p:nvSpPr>
        <p:spPr>
          <a:xfrm>
            <a:off x="609600" y="1600203"/>
            <a:ext cx="3752850" cy="4525963"/>
          </a:xfrm>
        </p:spPr>
        <p:txBody>
          <a:bodyPr/>
          <a:lstStyle/>
          <a:p>
            <a:pPr marL="457200" lvl="0" indent="-457200">
              <a:buFont typeface="+mj-lt"/>
              <a:buAutoNum type="alphaLcParenR"/>
            </a:pPr>
            <a:r>
              <a:rPr lang="en-US" dirty="0" err="1"/>
              <a:t>tussen</a:t>
            </a:r>
            <a:r>
              <a:rPr lang="en-US" dirty="0"/>
              <a:t> de 25 – 34 </a:t>
            </a:r>
            <a:r>
              <a:rPr lang="en-US" dirty="0" err="1"/>
              <a:t>jaar</a:t>
            </a:r>
            <a:endParaRPr lang="nl-NL" dirty="0"/>
          </a:p>
          <a:p>
            <a:pPr marL="457200" lvl="0" indent="-457200">
              <a:buFont typeface="+mj-lt"/>
              <a:buAutoNum type="alphaLcParenR"/>
            </a:pPr>
            <a:r>
              <a:rPr lang="en-US" dirty="0" err="1"/>
              <a:t>tussen</a:t>
            </a:r>
            <a:r>
              <a:rPr lang="en-US" dirty="0"/>
              <a:t> de 35 – 44 </a:t>
            </a:r>
            <a:r>
              <a:rPr lang="en-US" dirty="0" err="1"/>
              <a:t>jaar</a:t>
            </a:r>
            <a:endParaRPr lang="nl-NL" dirty="0"/>
          </a:p>
          <a:p>
            <a:pPr marL="457200" lvl="0" indent="-457200">
              <a:buFont typeface="+mj-lt"/>
              <a:buAutoNum type="alphaLcParenR"/>
            </a:pPr>
            <a:r>
              <a:rPr lang="nl-NL" dirty="0"/>
              <a:t>tussen de 45- 54 jaar</a:t>
            </a:r>
          </a:p>
          <a:p>
            <a:pPr marL="0" indent="0">
              <a:buNone/>
            </a:pPr>
            <a:endParaRPr lang="en-US" dirty="0"/>
          </a:p>
          <a:p>
            <a:pPr marL="0" indent="0">
              <a:buNone/>
            </a:pPr>
            <a:r>
              <a:rPr lang="en-US" b="1" dirty="0" err="1"/>
              <a:t>Antwoord</a:t>
            </a:r>
            <a:r>
              <a:rPr lang="en-US" b="1" dirty="0"/>
              <a:t>: </a:t>
            </a:r>
            <a:r>
              <a:rPr lang="en-US" dirty="0"/>
              <a:t>25 – 34 </a:t>
            </a:r>
            <a:r>
              <a:rPr lang="en-US" dirty="0" err="1"/>
              <a:t>jaar</a:t>
            </a:r>
            <a:endParaRPr lang="nl-NL" b="1" dirty="0"/>
          </a:p>
          <a:p>
            <a:pPr marL="0" indent="0">
              <a:buNone/>
            </a:pPr>
            <a:endParaRPr lang="en-US" dirty="0"/>
          </a:p>
          <a:p>
            <a:pPr marL="0" indent="0">
              <a:buNone/>
            </a:pPr>
            <a:endParaRPr lang="nl-NL" dirty="0"/>
          </a:p>
        </p:txBody>
      </p:sp>
      <p:graphicFrame>
        <p:nvGraphicFramePr>
          <p:cNvPr id="5" name="Chart 4">
            <a:extLst>
              <a:ext uri="{FF2B5EF4-FFF2-40B4-BE49-F238E27FC236}">
                <a16:creationId xmlns:a16="http://schemas.microsoft.com/office/drawing/2014/main" id="{D0547B9E-E043-C04F-9B43-9BC0F6E51D5B}"/>
              </a:ext>
            </a:extLst>
          </p:cNvPr>
          <p:cNvGraphicFramePr>
            <a:graphicFrameLocks/>
          </p:cNvGraphicFramePr>
          <p:nvPr>
            <p:extLst>
              <p:ext uri="{D42A27DB-BD31-4B8C-83A1-F6EECF244321}">
                <p14:modId xmlns:p14="http://schemas.microsoft.com/office/powerpoint/2010/main" val="2471081121"/>
              </p:ext>
            </p:extLst>
          </p:nvPr>
        </p:nvGraphicFramePr>
        <p:xfrm>
          <a:off x="4362449" y="1600203"/>
          <a:ext cx="7388563" cy="4119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956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US" i="1" dirty="0" err="1"/>
              <a:t>Vraag</a:t>
            </a:r>
            <a:r>
              <a:rPr lang="en-US" i="1" dirty="0"/>
              <a:t> 4 t/m 7 </a:t>
            </a:r>
            <a:r>
              <a:rPr lang="en-US" i="1" dirty="0" err="1"/>
              <a:t>gaan</a:t>
            </a:r>
            <a:r>
              <a:rPr lang="en-US" i="1" dirty="0"/>
              <a:t> over </a:t>
            </a:r>
            <a:r>
              <a:rPr lang="en-US" i="1" dirty="0" err="1"/>
              <a:t>onderzoekers</a:t>
            </a:r>
            <a:r>
              <a:rPr lang="en-US" i="1" dirty="0"/>
              <a:t> </a:t>
            </a:r>
            <a:br>
              <a:rPr lang="en-US" i="1" dirty="0"/>
            </a:br>
            <a:r>
              <a:rPr lang="en-US" i="1" dirty="0"/>
              <a:t>in het </a:t>
            </a:r>
            <a:r>
              <a:rPr lang="en-US" i="1" dirty="0" err="1"/>
              <a:t>algemeen</a:t>
            </a:r>
            <a:endParaRPr lang="nl-NL" i="1" dirty="0"/>
          </a:p>
        </p:txBody>
      </p:sp>
    </p:spTree>
    <p:extLst>
      <p:ext uri="{BB962C8B-B14F-4D97-AF65-F5344CB8AC3E}">
        <p14:creationId xmlns:p14="http://schemas.microsoft.com/office/powerpoint/2010/main" val="10739191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Vraag</a:t>
            </a:r>
            <a:r>
              <a:rPr lang="en-US" b="1" dirty="0"/>
              <a:t> 4: </a:t>
            </a:r>
            <a:r>
              <a:rPr lang="nl-NL" dirty="0"/>
              <a:t>Onderzoek doe je:</a:t>
            </a:r>
          </a:p>
        </p:txBody>
      </p:sp>
      <p:sp>
        <p:nvSpPr>
          <p:cNvPr id="3" name="Tijdelijke aanduiding voor inhoud 2"/>
          <p:cNvSpPr>
            <a:spLocks noGrp="1"/>
          </p:cNvSpPr>
          <p:nvPr>
            <p:ph idx="1"/>
          </p:nvPr>
        </p:nvSpPr>
        <p:spPr/>
        <p:txBody>
          <a:bodyPr/>
          <a:lstStyle/>
          <a:p>
            <a:pPr marL="457200" lvl="0" indent="-457200">
              <a:buFont typeface="+mj-lt"/>
              <a:buAutoNum type="alphaLcParenR"/>
            </a:pPr>
            <a:r>
              <a:rPr lang="en-US" dirty="0" err="1"/>
              <a:t>Alleen</a:t>
            </a:r>
            <a:r>
              <a:rPr lang="en-US" dirty="0"/>
              <a:t> </a:t>
            </a:r>
          </a:p>
          <a:p>
            <a:pPr marL="457200" lvl="0" indent="-457200">
              <a:buFont typeface="+mj-lt"/>
              <a:buAutoNum type="alphaLcParenR"/>
            </a:pPr>
            <a:r>
              <a:rPr lang="en-US" dirty="0"/>
              <a:t>Met </a:t>
            </a:r>
            <a:r>
              <a:rPr lang="en-US" dirty="0" err="1"/>
              <a:t>andere</a:t>
            </a:r>
            <a:r>
              <a:rPr lang="en-US" dirty="0"/>
              <a:t> </a:t>
            </a:r>
            <a:r>
              <a:rPr lang="en-US" dirty="0" err="1"/>
              <a:t>onderzoekers</a:t>
            </a:r>
            <a:r>
              <a:rPr lang="en-US" dirty="0"/>
              <a:t> </a:t>
            </a:r>
            <a:r>
              <a:rPr lang="en-US" dirty="0" err="1"/>
              <a:t>binnen</a:t>
            </a:r>
            <a:r>
              <a:rPr lang="en-US" dirty="0"/>
              <a:t> je </a:t>
            </a:r>
            <a:r>
              <a:rPr lang="en-US" dirty="0" err="1"/>
              <a:t>eigen</a:t>
            </a:r>
            <a:r>
              <a:rPr lang="en-US" dirty="0"/>
              <a:t> </a:t>
            </a:r>
            <a:r>
              <a:rPr lang="en-US" dirty="0" err="1"/>
              <a:t>universiteit</a:t>
            </a:r>
            <a:r>
              <a:rPr lang="en-US" dirty="0"/>
              <a:t>	</a:t>
            </a:r>
          </a:p>
          <a:p>
            <a:pPr marL="457200" lvl="0" indent="-457200">
              <a:buFont typeface="+mj-lt"/>
              <a:buAutoNum type="alphaLcParenR"/>
            </a:pPr>
            <a:r>
              <a:rPr lang="en-US" dirty="0"/>
              <a:t>Met </a:t>
            </a:r>
            <a:r>
              <a:rPr lang="en-US" dirty="0" err="1"/>
              <a:t>onderzoekers</a:t>
            </a:r>
            <a:r>
              <a:rPr lang="en-US" dirty="0"/>
              <a:t> van over de hele </a:t>
            </a:r>
            <a:r>
              <a:rPr lang="en-US" dirty="0" err="1"/>
              <a:t>wereld</a:t>
            </a:r>
            <a:endParaRPr lang="en-US" dirty="0"/>
          </a:p>
          <a:p>
            <a:pPr marL="0" lvl="0" indent="0">
              <a:buNone/>
            </a:pPr>
            <a:endParaRPr lang="en-US" dirty="0">
              <a:solidFill>
                <a:srgbClr val="FF0000"/>
              </a:solidFill>
            </a:endParaRPr>
          </a:p>
          <a:p>
            <a:pPr marL="0" lvl="0" indent="0">
              <a:buNone/>
            </a:pPr>
            <a:r>
              <a:rPr lang="en-US" b="1" dirty="0" err="1">
                <a:solidFill>
                  <a:srgbClr val="009999"/>
                </a:solidFill>
              </a:rPr>
              <a:t>Antwoord</a:t>
            </a:r>
            <a:r>
              <a:rPr lang="en-US" b="1" dirty="0">
                <a:solidFill>
                  <a:srgbClr val="009999"/>
                </a:solidFill>
              </a:rPr>
              <a:t>: </a:t>
            </a:r>
            <a:r>
              <a:rPr lang="en-US" dirty="0">
                <a:solidFill>
                  <a:srgbClr val="009999"/>
                </a:solidFill>
              </a:rPr>
              <a:t>Met </a:t>
            </a:r>
            <a:r>
              <a:rPr lang="en-US" dirty="0" err="1">
                <a:solidFill>
                  <a:srgbClr val="009999"/>
                </a:solidFill>
              </a:rPr>
              <a:t>o</a:t>
            </a:r>
            <a:r>
              <a:rPr lang="en-US" dirty="0" err="1"/>
              <a:t>nderzoekers</a:t>
            </a:r>
            <a:r>
              <a:rPr lang="en-US" dirty="0"/>
              <a:t> van over de hele </a:t>
            </a:r>
            <a:r>
              <a:rPr lang="en-US" dirty="0" err="1"/>
              <a:t>wereld</a:t>
            </a:r>
            <a:endParaRPr lang="en-US"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3287" y="3426488"/>
            <a:ext cx="4049517" cy="2699678"/>
          </a:xfrm>
          <a:prstGeom prst="rect">
            <a:avLst/>
          </a:prstGeom>
        </p:spPr>
      </p:pic>
    </p:spTree>
    <p:extLst>
      <p:ext uri="{BB962C8B-B14F-4D97-AF65-F5344CB8AC3E}">
        <p14:creationId xmlns:p14="http://schemas.microsoft.com/office/powerpoint/2010/main" val="524721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Vraag</a:t>
            </a:r>
            <a:r>
              <a:rPr lang="en-US" b="1" dirty="0"/>
              <a:t> 5: </a:t>
            </a:r>
            <a:r>
              <a:rPr lang="nl-NL" dirty="0"/>
              <a:t>Onderzoekers vind je alleen op de universiteit.</a:t>
            </a:r>
          </a:p>
        </p:txBody>
      </p:sp>
      <p:sp>
        <p:nvSpPr>
          <p:cNvPr id="3" name="Tijdelijke aanduiding voor inhoud 2"/>
          <p:cNvSpPr>
            <a:spLocks noGrp="1"/>
          </p:cNvSpPr>
          <p:nvPr>
            <p:ph idx="1"/>
          </p:nvPr>
        </p:nvSpPr>
        <p:spPr>
          <a:xfrm>
            <a:off x="609600" y="1600203"/>
            <a:ext cx="6324600" cy="4525963"/>
          </a:xfrm>
        </p:spPr>
        <p:txBody>
          <a:bodyPr/>
          <a:lstStyle/>
          <a:p>
            <a:pPr marL="457200" lvl="0" indent="-457200">
              <a:buFont typeface="+mj-lt"/>
              <a:buAutoNum type="alphaLcParenR"/>
            </a:pPr>
            <a:r>
              <a:rPr lang="en-US" dirty="0" err="1"/>
              <a:t>Waar</a:t>
            </a:r>
            <a:endParaRPr lang="nl-NL" dirty="0"/>
          </a:p>
          <a:p>
            <a:pPr marL="457200" lvl="0" indent="-457200">
              <a:buFont typeface="+mj-lt"/>
              <a:buAutoNum type="alphaLcParenR"/>
            </a:pPr>
            <a:r>
              <a:rPr lang="en-US" dirty="0" err="1"/>
              <a:t>Niet</a:t>
            </a:r>
            <a:r>
              <a:rPr lang="en-US" dirty="0"/>
              <a:t> </a:t>
            </a:r>
            <a:r>
              <a:rPr lang="en-US" dirty="0" err="1"/>
              <a:t>waar</a:t>
            </a:r>
            <a:endParaRPr lang="en-US" dirty="0"/>
          </a:p>
          <a:p>
            <a:pPr marL="457200" lvl="0" indent="-457200">
              <a:buFont typeface="+mj-lt"/>
              <a:buAutoNum type="alphaLcParenR"/>
            </a:pPr>
            <a:endParaRPr lang="en-US" dirty="0"/>
          </a:p>
          <a:p>
            <a:pPr marL="0" lvl="0" indent="0">
              <a:buNone/>
            </a:pPr>
            <a:r>
              <a:rPr lang="en-US" b="1" dirty="0" err="1"/>
              <a:t>Antwoord</a:t>
            </a:r>
            <a:r>
              <a:rPr lang="en-US" b="1" dirty="0"/>
              <a:t>: </a:t>
            </a:r>
            <a:r>
              <a:rPr lang="en-US" dirty="0" err="1"/>
              <a:t>Niet</a:t>
            </a:r>
            <a:r>
              <a:rPr lang="en-US" dirty="0"/>
              <a:t> </a:t>
            </a:r>
            <a:r>
              <a:rPr lang="en-US" dirty="0" err="1"/>
              <a:t>waar</a:t>
            </a:r>
            <a:endParaRPr lang="en-US" dirty="0"/>
          </a:p>
          <a:p>
            <a:pPr marL="0" lvl="0" indent="0">
              <a:buNone/>
            </a:pPr>
            <a:endParaRPr lang="nl-NL" b="1" dirty="0"/>
          </a:p>
          <a:p>
            <a:pPr marL="0" indent="0">
              <a:buNone/>
            </a:pPr>
            <a:r>
              <a:rPr lang="nl-NL" dirty="0"/>
              <a:t>Iedereen kan onderzoek doen!</a:t>
            </a:r>
          </a:p>
          <a:p>
            <a:pPr marL="0" indent="0">
              <a:buNone/>
            </a:pPr>
            <a:r>
              <a:rPr lang="nl-NL" dirty="0"/>
              <a:t>In de natuur, in het ziekenhuis, op scholen, bij bedrijven, …</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671" y="2196105"/>
            <a:ext cx="4022333" cy="2681555"/>
          </a:xfrm>
          <a:prstGeom prst="rect">
            <a:avLst/>
          </a:prstGeom>
        </p:spPr>
      </p:pic>
    </p:spTree>
    <p:extLst>
      <p:ext uri="{BB962C8B-B14F-4D97-AF65-F5344CB8AC3E}">
        <p14:creationId xmlns:p14="http://schemas.microsoft.com/office/powerpoint/2010/main" val="1827085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Vraag</a:t>
            </a:r>
            <a:r>
              <a:rPr lang="en-US" b="1" dirty="0"/>
              <a:t> 6: </a:t>
            </a:r>
            <a:r>
              <a:rPr lang="nl-NL" dirty="0"/>
              <a:t>Alle onderzoekers dragen een </a:t>
            </a:r>
            <a:r>
              <a:rPr lang="nl-NL" dirty="0" err="1"/>
              <a:t>labjas</a:t>
            </a:r>
            <a:r>
              <a:rPr lang="nl-NL" dirty="0"/>
              <a:t>.</a:t>
            </a:r>
          </a:p>
        </p:txBody>
      </p:sp>
      <p:sp>
        <p:nvSpPr>
          <p:cNvPr id="3" name="Tijdelijke aanduiding voor inhoud 2"/>
          <p:cNvSpPr>
            <a:spLocks noGrp="1"/>
          </p:cNvSpPr>
          <p:nvPr>
            <p:ph idx="1"/>
          </p:nvPr>
        </p:nvSpPr>
        <p:spPr>
          <a:xfrm>
            <a:off x="609600" y="1600203"/>
            <a:ext cx="6232989" cy="4525963"/>
          </a:xfrm>
        </p:spPr>
        <p:txBody>
          <a:bodyPr/>
          <a:lstStyle/>
          <a:p>
            <a:pPr marL="457200" lvl="0" indent="-457200">
              <a:buFont typeface="+mj-lt"/>
              <a:buAutoNum type="alphaLcParenR"/>
            </a:pPr>
            <a:r>
              <a:rPr lang="en-US" dirty="0" err="1"/>
              <a:t>Waar</a:t>
            </a:r>
            <a:endParaRPr lang="nl-NL" dirty="0"/>
          </a:p>
          <a:p>
            <a:pPr marL="457200" lvl="0" indent="-457200">
              <a:buFont typeface="+mj-lt"/>
              <a:buAutoNum type="alphaLcParenR"/>
            </a:pPr>
            <a:r>
              <a:rPr lang="en-US" dirty="0" err="1"/>
              <a:t>Niet</a:t>
            </a:r>
            <a:r>
              <a:rPr lang="en-US" dirty="0"/>
              <a:t> </a:t>
            </a:r>
            <a:r>
              <a:rPr lang="en-US" dirty="0" err="1"/>
              <a:t>waar</a:t>
            </a:r>
            <a:endParaRPr lang="en-US" dirty="0"/>
          </a:p>
          <a:p>
            <a:pPr marL="457200" lvl="0" indent="-457200">
              <a:buFont typeface="+mj-lt"/>
              <a:buAutoNum type="alphaLcParenR"/>
            </a:pPr>
            <a:endParaRPr lang="en-US" dirty="0"/>
          </a:p>
          <a:p>
            <a:pPr marL="0" lvl="0" indent="0">
              <a:buNone/>
            </a:pPr>
            <a:r>
              <a:rPr lang="en-US" b="1" dirty="0" err="1"/>
              <a:t>Antwoord</a:t>
            </a:r>
            <a:r>
              <a:rPr lang="en-US" b="1" dirty="0"/>
              <a:t>: </a:t>
            </a:r>
            <a:r>
              <a:rPr lang="en-US" dirty="0" err="1"/>
              <a:t>Niet</a:t>
            </a:r>
            <a:r>
              <a:rPr lang="en-US" dirty="0"/>
              <a:t> </a:t>
            </a:r>
            <a:r>
              <a:rPr lang="en-US" dirty="0" err="1"/>
              <a:t>waar</a:t>
            </a:r>
            <a:br>
              <a:rPr lang="en-US" dirty="0"/>
            </a:br>
            <a:endParaRPr lang="en-US" dirty="0"/>
          </a:p>
          <a:p>
            <a:pPr marL="0" lvl="0" indent="0">
              <a:buNone/>
            </a:pPr>
            <a:r>
              <a:rPr lang="en-US" dirty="0" err="1"/>
              <a:t>Een</a:t>
            </a:r>
            <a:r>
              <a:rPr lang="en-US" dirty="0"/>
              <a:t> </a:t>
            </a:r>
            <a:r>
              <a:rPr lang="en-US" dirty="0" err="1"/>
              <a:t>labjas</a:t>
            </a:r>
            <a:r>
              <a:rPr lang="en-US" dirty="0"/>
              <a:t> is </a:t>
            </a:r>
            <a:r>
              <a:rPr lang="en-US" dirty="0" err="1"/>
              <a:t>niet</a:t>
            </a:r>
            <a:r>
              <a:rPr lang="en-US" dirty="0"/>
              <a:t> </a:t>
            </a:r>
            <a:r>
              <a:rPr lang="en-US" dirty="0" err="1"/>
              <a:t>nodig</a:t>
            </a:r>
            <a:r>
              <a:rPr lang="en-US" dirty="0"/>
              <a:t> </a:t>
            </a:r>
            <a:r>
              <a:rPr lang="en-US" dirty="0" err="1"/>
              <a:t>als</a:t>
            </a:r>
            <a:r>
              <a:rPr lang="en-US" dirty="0"/>
              <a:t> je </a:t>
            </a:r>
            <a:r>
              <a:rPr lang="en-US" dirty="0" err="1"/>
              <a:t>bijvoorbeeld</a:t>
            </a:r>
            <a:r>
              <a:rPr lang="en-US" dirty="0"/>
              <a:t> </a:t>
            </a:r>
            <a:r>
              <a:rPr lang="en-US" dirty="0" err="1"/>
              <a:t>een</a:t>
            </a:r>
            <a:r>
              <a:rPr lang="en-US" dirty="0"/>
              <a:t> </a:t>
            </a:r>
            <a:r>
              <a:rPr lang="en-US" dirty="0" err="1"/>
              <a:t>vragenlijst</a:t>
            </a:r>
            <a:r>
              <a:rPr lang="en-US" dirty="0"/>
              <a:t> </a:t>
            </a:r>
            <a:r>
              <a:rPr lang="en-US" dirty="0" err="1"/>
              <a:t>afneemt</a:t>
            </a:r>
            <a:r>
              <a:rPr lang="en-US" dirty="0"/>
              <a:t>.</a:t>
            </a:r>
          </a:p>
          <a:p>
            <a:pPr marL="0" lvl="0" indent="0">
              <a:buNone/>
            </a:pPr>
            <a:r>
              <a:rPr lang="en-US" dirty="0" err="1"/>
              <a:t>Werk</a:t>
            </a:r>
            <a:r>
              <a:rPr lang="en-US" dirty="0"/>
              <a:t> je met </a:t>
            </a:r>
            <a:r>
              <a:rPr lang="en-US" dirty="0" err="1"/>
              <a:t>gevaarlijke</a:t>
            </a:r>
            <a:r>
              <a:rPr lang="en-US" dirty="0"/>
              <a:t> </a:t>
            </a:r>
            <a:r>
              <a:rPr lang="en-US" dirty="0" err="1"/>
              <a:t>stoffen</a:t>
            </a:r>
            <a:r>
              <a:rPr lang="en-US" dirty="0"/>
              <a:t>? &gt; </a:t>
            </a:r>
            <a:r>
              <a:rPr lang="en-US" dirty="0" err="1"/>
              <a:t>Labjas</a:t>
            </a:r>
            <a:endParaRPr lang="nl-NL" dirty="0"/>
          </a:p>
          <a:p>
            <a:pPr marL="0" indent="0">
              <a:buNone/>
            </a:pP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946" y="3842297"/>
            <a:ext cx="3474806" cy="2316537"/>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946" y="1382075"/>
            <a:ext cx="3474806" cy="2316537"/>
          </a:xfrm>
          <a:prstGeom prst="rect">
            <a:avLst/>
          </a:prstGeom>
        </p:spPr>
      </p:pic>
    </p:spTree>
    <p:extLst>
      <p:ext uri="{BB962C8B-B14F-4D97-AF65-F5344CB8AC3E}">
        <p14:creationId xmlns:p14="http://schemas.microsoft.com/office/powerpoint/2010/main" val="237050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Vraag</a:t>
            </a:r>
            <a:r>
              <a:rPr lang="en-US" b="1" dirty="0"/>
              <a:t> 7: </a:t>
            </a:r>
            <a:r>
              <a:rPr lang="nl-NL" dirty="0"/>
              <a:t>Een onderzoeker doet alleen experimenten.</a:t>
            </a:r>
          </a:p>
        </p:txBody>
      </p:sp>
      <p:sp>
        <p:nvSpPr>
          <p:cNvPr id="3" name="Tijdelijke aanduiding voor inhoud 2"/>
          <p:cNvSpPr>
            <a:spLocks noGrp="1"/>
          </p:cNvSpPr>
          <p:nvPr>
            <p:ph idx="1"/>
          </p:nvPr>
        </p:nvSpPr>
        <p:spPr/>
        <p:txBody>
          <a:bodyPr/>
          <a:lstStyle/>
          <a:p>
            <a:pPr marL="457200" lvl="0" indent="-457200">
              <a:buFont typeface="+mj-lt"/>
              <a:buAutoNum type="alphaLcParenR"/>
            </a:pPr>
            <a:r>
              <a:rPr lang="en-US" dirty="0" err="1"/>
              <a:t>Waar</a:t>
            </a:r>
            <a:endParaRPr lang="nl-NL" dirty="0"/>
          </a:p>
          <a:p>
            <a:pPr marL="457200" lvl="0" indent="-457200">
              <a:buFont typeface="+mj-lt"/>
              <a:buAutoNum type="alphaLcParenR"/>
            </a:pPr>
            <a:r>
              <a:rPr lang="en-US" dirty="0" err="1"/>
              <a:t>Niet</a:t>
            </a:r>
            <a:r>
              <a:rPr lang="en-US" dirty="0"/>
              <a:t> </a:t>
            </a:r>
            <a:r>
              <a:rPr lang="en-US" dirty="0" err="1"/>
              <a:t>waar</a:t>
            </a:r>
            <a:endParaRPr lang="en-US" dirty="0"/>
          </a:p>
          <a:p>
            <a:pPr marL="457200" lvl="0" indent="-457200">
              <a:buFont typeface="+mj-lt"/>
              <a:buAutoNum type="alphaLcParenR"/>
            </a:pPr>
            <a:endParaRPr lang="en-US" dirty="0"/>
          </a:p>
          <a:p>
            <a:pPr marL="0" lvl="0" indent="0">
              <a:buNone/>
            </a:pPr>
            <a:r>
              <a:rPr lang="en-US" b="1" dirty="0" err="1"/>
              <a:t>Antwoord</a:t>
            </a:r>
            <a:r>
              <a:rPr lang="en-US" b="1" dirty="0"/>
              <a:t>: </a:t>
            </a:r>
            <a:r>
              <a:rPr lang="en-US" dirty="0" err="1"/>
              <a:t>Niet</a:t>
            </a:r>
            <a:r>
              <a:rPr lang="en-US" dirty="0"/>
              <a:t> </a:t>
            </a:r>
            <a:r>
              <a:rPr lang="en-US" dirty="0" err="1"/>
              <a:t>waar</a:t>
            </a:r>
            <a:endParaRPr lang="nl-NL" b="1" dirty="0"/>
          </a:p>
          <a:p>
            <a:endParaRPr lang="nl-NL" dirty="0"/>
          </a:p>
          <a:p>
            <a:pPr marL="0" indent="0">
              <a:buNone/>
            </a:pPr>
            <a:r>
              <a:rPr lang="nl-NL" sz="2000" dirty="0"/>
              <a:t>Een onderzoeker doet veel meer:</a:t>
            </a:r>
          </a:p>
          <a:p>
            <a:r>
              <a:rPr lang="nl-NL" sz="2000" dirty="0"/>
              <a:t>Artikelen lezen en schrijven</a:t>
            </a:r>
          </a:p>
          <a:p>
            <a:r>
              <a:rPr lang="nl-NL" sz="2000" dirty="0"/>
              <a:t>Overleggen met andere onderzoekers</a:t>
            </a:r>
          </a:p>
          <a:p>
            <a:r>
              <a:rPr lang="nl-NL" sz="2000" dirty="0"/>
              <a:t>Plannen</a:t>
            </a:r>
          </a:p>
          <a:p>
            <a:r>
              <a:rPr lang="nl-NL" sz="2000" dirty="0"/>
              <a:t>Presenteren</a:t>
            </a:r>
          </a:p>
          <a:p>
            <a:r>
              <a:rPr lang="nl-NL" sz="2000" dirty="0"/>
              <a:t>…</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7134" y="4006921"/>
            <a:ext cx="3178868" cy="2119245"/>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7134" y="1794641"/>
            <a:ext cx="3181496" cy="2120998"/>
          </a:xfrm>
          <a:prstGeom prst="rect">
            <a:avLst/>
          </a:prstGeom>
        </p:spPr>
      </p:pic>
      <p:pic>
        <p:nvPicPr>
          <p:cNvPr id="9" name="Afbeelding 8"/>
          <p:cNvPicPr>
            <a:picLocks noChangeAspect="1"/>
          </p:cNvPicPr>
          <p:nvPr/>
        </p:nvPicPr>
        <p:blipFill rotWithShape="1">
          <a:blip r:embed="rId5" cstate="print">
            <a:extLst>
              <a:ext uri="{28A0092B-C50C-407E-A947-70E740481C1C}">
                <a14:useLocalDpi xmlns:a14="http://schemas.microsoft.com/office/drawing/2010/main" val="0"/>
              </a:ext>
            </a:extLst>
          </a:blip>
          <a:srcRect r="11176"/>
          <a:stretch/>
        </p:blipFill>
        <p:spPr>
          <a:xfrm>
            <a:off x="5787851" y="4006919"/>
            <a:ext cx="2823586" cy="2119245"/>
          </a:xfrm>
          <a:prstGeom prst="rect">
            <a:avLst/>
          </a:prstGeom>
        </p:spPr>
      </p:pic>
      <p:pic>
        <p:nvPicPr>
          <p:cNvPr id="1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7851" y="1791833"/>
            <a:ext cx="2831739" cy="2123804"/>
          </a:xfrm>
          <a:prstGeom prst="rect">
            <a:avLst/>
          </a:prstGeom>
        </p:spPr>
      </p:pic>
    </p:spTree>
    <p:extLst>
      <p:ext uri="{BB962C8B-B14F-4D97-AF65-F5344CB8AC3E}">
        <p14:creationId xmlns:p14="http://schemas.microsoft.com/office/powerpoint/2010/main" val="1136772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4FCCA-8D85-47E4-83FE-5A84CFB2B031}"/>
              </a:ext>
            </a:extLst>
          </p:cNvPr>
          <p:cNvSpPr>
            <a:spLocks noGrp="1"/>
          </p:cNvSpPr>
          <p:nvPr>
            <p:ph type="title"/>
          </p:nvPr>
        </p:nvSpPr>
        <p:spPr>
          <a:xfrm>
            <a:off x="2816090" y="2686017"/>
            <a:ext cx="10972800" cy="1143000"/>
          </a:xfrm>
        </p:spPr>
        <p:txBody>
          <a:bodyPr/>
          <a:lstStyle/>
          <a:p>
            <a:r>
              <a:rPr lang="nl-NL" dirty="0">
                <a:solidFill>
                  <a:srgbClr val="009999"/>
                </a:solidFill>
              </a:rPr>
              <a:t>Aanvullen weet- en vraagmuur!(?)</a:t>
            </a:r>
          </a:p>
        </p:txBody>
      </p:sp>
    </p:spTree>
    <p:extLst>
      <p:ext uri="{BB962C8B-B14F-4D97-AF65-F5344CB8AC3E}">
        <p14:creationId xmlns:p14="http://schemas.microsoft.com/office/powerpoint/2010/main" val="27701222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303" y="2160573"/>
            <a:ext cx="10363200" cy="1470025"/>
          </a:xfrm>
        </p:spPr>
        <p:txBody>
          <a:bodyPr>
            <a:normAutofit/>
          </a:bodyPr>
          <a:lstStyle/>
          <a:p>
            <a:r>
              <a:rPr lang="en-US" dirty="0" err="1">
                <a:solidFill>
                  <a:srgbClr val="009999"/>
                </a:solidFill>
              </a:rPr>
              <a:t>Onderzoeker</a:t>
            </a:r>
            <a:r>
              <a:rPr lang="en-US" dirty="0">
                <a:solidFill>
                  <a:srgbClr val="009999"/>
                </a:solidFill>
              </a:rPr>
              <a:t> in de </a:t>
            </a:r>
            <a:r>
              <a:rPr lang="en-US" dirty="0" err="1">
                <a:solidFill>
                  <a:srgbClr val="009999"/>
                </a:solidFill>
              </a:rPr>
              <a:t>klas</a:t>
            </a:r>
            <a:endParaRPr lang="nl-NL" dirty="0">
              <a:solidFill>
                <a:srgbClr val="009999"/>
              </a:solidFill>
            </a:endParaRPr>
          </a:p>
        </p:txBody>
      </p:sp>
      <p:sp>
        <p:nvSpPr>
          <p:cNvPr id="4" name="Ondertitel 3"/>
          <p:cNvSpPr>
            <a:spLocks noGrp="1"/>
          </p:cNvSpPr>
          <p:nvPr>
            <p:ph type="subTitle" idx="1"/>
          </p:nvPr>
        </p:nvSpPr>
        <p:spPr>
          <a:xfrm>
            <a:off x="1808703" y="3916345"/>
            <a:ext cx="8534400" cy="1905000"/>
          </a:xfrm>
        </p:spPr>
        <p:txBody>
          <a:bodyPr/>
          <a:lstStyle/>
          <a:p>
            <a:r>
              <a:rPr lang="en-US" i="1" dirty="0" err="1"/>
              <a:t>Hoeveel</a:t>
            </a:r>
            <a:r>
              <a:rPr lang="en-US" i="1" dirty="0"/>
              <a:t> </a:t>
            </a:r>
            <a:r>
              <a:rPr lang="en-US" i="1" dirty="0" err="1"/>
              <a:t>weet</a:t>
            </a:r>
            <a:r>
              <a:rPr lang="en-US" i="1" dirty="0"/>
              <a:t> </a:t>
            </a:r>
            <a:r>
              <a:rPr lang="en-US" i="1" dirty="0" err="1"/>
              <a:t>jij</a:t>
            </a:r>
            <a:r>
              <a:rPr lang="en-US" i="1" dirty="0"/>
              <a:t> van </a:t>
            </a:r>
            <a:r>
              <a:rPr lang="en-US" i="1" dirty="0" err="1"/>
              <a:t>onderzoekers</a:t>
            </a:r>
            <a:r>
              <a:rPr lang="en-US" i="1" dirty="0"/>
              <a:t>?</a:t>
            </a:r>
            <a:endParaRPr lang="nl-NL" i="1" dirty="0"/>
          </a:p>
        </p:txBody>
      </p:sp>
      <p:pic>
        <p:nvPicPr>
          <p:cNvPr id="7" name="Afbeelding 6"/>
          <p:cNvPicPr>
            <a:picLocks noChangeAspect="1"/>
          </p:cNvPicPr>
          <p:nvPr/>
        </p:nvPicPr>
        <p:blipFill rotWithShape="1">
          <a:blip r:embed="rId3"/>
          <a:srcRect r="17425" b="4420"/>
          <a:stretch/>
        </p:blipFill>
        <p:spPr>
          <a:xfrm>
            <a:off x="9035015" y="1857703"/>
            <a:ext cx="2616176" cy="4541271"/>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70" y="1777397"/>
            <a:ext cx="3178465" cy="4492147"/>
          </a:xfrm>
          <a:prstGeom prst="rect">
            <a:avLst/>
          </a:prstGeom>
        </p:spPr>
      </p:pic>
    </p:spTree>
    <p:extLst>
      <p:ext uri="{BB962C8B-B14F-4D97-AF65-F5344CB8AC3E}">
        <p14:creationId xmlns:p14="http://schemas.microsoft.com/office/powerpoint/2010/main" val="2083508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3"/>
          <p:cNvSpPr>
            <a:spLocks noGrp="1"/>
          </p:cNvSpPr>
          <p:nvPr>
            <p:ph type="subTitle" idx="1"/>
          </p:nvPr>
        </p:nvSpPr>
        <p:spPr>
          <a:xfrm rot="21046634">
            <a:off x="3102325" y="1695857"/>
            <a:ext cx="5669127" cy="2361866"/>
          </a:xfrm>
        </p:spPr>
        <p:txBody>
          <a:bodyPr/>
          <a:lstStyle/>
          <a:p>
            <a:r>
              <a:rPr lang="en-US" sz="3200" i="1" dirty="0" err="1"/>
              <a:t>Leuk</a:t>
            </a:r>
            <a:r>
              <a:rPr lang="en-US" sz="3200" i="1" dirty="0"/>
              <a:t> </a:t>
            </a:r>
            <a:r>
              <a:rPr lang="en-US" sz="3200" i="1" dirty="0" err="1"/>
              <a:t>een</a:t>
            </a:r>
            <a:r>
              <a:rPr lang="en-US" sz="3200" i="1" dirty="0"/>
              <a:t> </a:t>
            </a:r>
            <a:r>
              <a:rPr lang="en-US" sz="3200" i="1" dirty="0" err="1"/>
              <a:t>onderzoeker</a:t>
            </a:r>
            <a:r>
              <a:rPr lang="en-US" sz="3200" i="1" dirty="0"/>
              <a:t> in de </a:t>
            </a:r>
            <a:r>
              <a:rPr lang="en-US" sz="3200" i="1" dirty="0" err="1"/>
              <a:t>klas</a:t>
            </a:r>
            <a:r>
              <a:rPr lang="en-US" sz="3200" i="1" dirty="0"/>
              <a:t>… Maar wat is </a:t>
            </a:r>
            <a:r>
              <a:rPr lang="en-US" sz="3200" i="1" dirty="0" err="1"/>
              <a:t>eigenlijk</a:t>
            </a:r>
            <a:r>
              <a:rPr lang="en-US" sz="3200" i="1" dirty="0"/>
              <a:t> </a:t>
            </a:r>
            <a:r>
              <a:rPr lang="en-US" sz="3200" i="1" dirty="0" err="1"/>
              <a:t>een</a:t>
            </a:r>
            <a:r>
              <a:rPr lang="en-US" sz="3200" i="1" dirty="0"/>
              <a:t> </a:t>
            </a:r>
            <a:r>
              <a:rPr lang="en-US" sz="3200" i="1" dirty="0" err="1"/>
              <a:t>onderzoeker</a:t>
            </a:r>
            <a:r>
              <a:rPr lang="en-US" sz="3200" i="1" dirty="0"/>
              <a:t>?</a:t>
            </a:r>
          </a:p>
          <a:p>
            <a:endParaRPr lang="en-US" i="1" dirty="0"/>
          </a:p>
          <a:p>
            <a:endParaRPr lang="en-US" i="1" dirty="0"/>
          </a:p>
          <a:p>
            <a:endParaRPr lang="nl-NL" i="1" dirty="0"/>
          </a:p>
        </p:txBody>
      </p:sp>
      <p:pic>
        <p:nvPicPr>
          <p:cNvPr id="7" name="Afbeelding 6"/>
          <p:cNvPicPr>
            <a:picLocks noChangeAspect="1"/>
          </p:cNvPicPr>
          <p:nvPr/>
        </p:nvPicPr>
        <p:blipFill rotWithShape="1">
          <a:blip r:embed="rId3"/>
          <a:srcRect r="17425" b="4420"/>
          <a:stretch/>
        </p:blipFill>
        <p:spPr>
          <a:xfrm>
            <a:off x="9347532" y="1158364"/>
            <a:ext cx="2616176" cy="4541271"/>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9764"/>
            <a:ext cx="3178465" cy="4492147"/>
          </a:xfrm>
          <a:prstGeom prst="rect">
            <a:avLst/>
          </a:prstGeom>
        </p:spPr>
      </p:pic>
      <p:sp>
        <p:nvSpPr>
          <p:cNvPr id="3" name="Tekstvak 2">
            <a:extLst>
              <a:ext uri="{FF2B5EF4-FFF2-40B4-BE49-F238E27FC236}">
                <a16:creationId xmlns:a16="http://schemas.microsoft.com/office/drawing/2014/main" id="{FB4BBEFC-AD3C-4BF1-BAB3-8A472FDB4997}"/>
              </a:ext>
            </a:extLst>
          </p:cNvPr>
          <p:cNvSpPr txBox="1"/>
          <p:nvPr/>
        </p:nvSpPr>
        <p:spPr>
          <a:xfrm>
            <a:off x="547045" y="5699635"/>
            <a:ext cx="11097910" cy="646331"/>
          </a:xfrm>
          <a:prstGeom prst="rect">
            <a:avLst/>
          </a:prstGeom>
          <a:noFill/>
        </p:spPr>
        <p:txBody>
          <a:bodyPr wrap="none" rtlCol="0">
            <a:spAutoFit/>
          </a:bodyPr>
          <a:lstStyle/>
          <a:p>
            <a:r>
              <a:rPr lang="nl-NL" dirty="0">
                <a:solidFill>
                  <a:srgbClr val="009999"/>
                </a:solidFill>
              </a:rPr>
              <a:t>Volgens het woordenboek:</a:t>
            </a:r>
          </a:p>
          <a:p>
            <a:r>
              <a:rPr lang="nl-NL" dirty="0">
                <a:solidFill>
                  <a:srgbClr val="009999"/>
                </a:solidFill>
              </a:rPr>
              <a:t>- </a:t>
            </a:r>
            <a:r>
              <a:rPr lang="nl-NL" b="0" i="0" dirty="0">
                <a:solidFill>
                  <a:srgbClr val="009999"/>
                </a:solidFill>
                <a:effectLst/>
                <a:latin typeface="Helvetica Neue"/>
              </a:rPr>
              <a:t>iemand die zich voor zijn beroep bezighoudt met het onderzoeken van (wetenschappelijke) vraagstukken;</a:t>
            </a:r>
            <a:endParaRPr lang="nl-NL" dirty="0">
              <a:solidFill>
                <a:srgbClr val="009999"/>
              </a:solidFill>
            </a:endParaRPr>
          </a:p>
        </p:txBody>
      </p:sp>
    </p:spTree>
    <p:extLst>
      <p:ext uri="{BB962C8B-B14F-4D97-AF65-F5344CB8AC3E}">
        <p14:creationId xmlns:p14="http://schemas.microsoft.com/office/powerpoint/2010/main" val="1886867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05C0E4D2-AB09-4AA6-AAEF-F1D5839AED33}"/>
              </a:ext>
            </a:extLst>
          </p:cNvPr>
          <p:cNvSpPr>
            <a:spLocks noGrp="1"/>
          </p:cNvSpPr>
          <p:nvPr>
            <p:ph idx="1"/>
          </p:nvPr>
        </p:nvSpPr>
        <p:spPr/>
        <p:txBody>
          <a:bodyPr/>
          <a:lstStyle/>
          <a:p>
            <a:pPr marL="0" indent="0">
              <a:buNone/>
            </a:pPr>
            <a:r>
              <a:rPr lang="nl-NL" sz="3000" dirty="0"/>
              <a:t>Heb jij wel eens iets onderzocht?</a:t>
            </a:r>
          </a:p>
        </p:txBody>
      </p:sp>
      <p:pic>
        <p:nvPicPr>
          <p:cNvPr id="5" name="Afbeelding 4">
            <a:extLst>
              <a:ext uri="{FF2B5EF4-FFF2-40B4-BE49-F238E27FC236}">
                <a16:creationId xmlns:a16="http://schemas.microsoft.com/office/drawing/2014/main" id="{FADE6B53-6DF5-44F0-BDDE-E44B51803231}"/>
              </a:ext>
            </a:extLst>
          </p:cNvPr>
          <p:cNvPicPr>
            <a:picLocks noChangeAspect="1"/>
          </p:cNvPicPr>
          <p:nvPr/>
        </p:nvPicPr>
        <p:blipFill rotWithShape="1">
          <a:blip r:embed="rId3">
            <a:extLst>
              <a:ext uri="{28A0092B-C50C-407E-A947-70E740481C1C}">
                <a14:useLocalDpi xmlns:a14="http://schemas.microsoft.com/office/drawing/2010/main" val="0"/>
              </a:ext>
            </a:extLst>
          </a:blip>
          <a:srcRect t="10948" b="16740"/>
          <a:stretch/>
        </p:blipFill>
        <p:spPr>
          <a:xfrm>
            <a:off x="6472384" y="225083"/>
            <a:ext cx="5476597" cy="5901083"/>
          </a:xfrm>
          <a:prstGeom prst="rect">
            <a:avLst/>
          </a:prstGeom>
        </p:spPr>
      </p:pic>
    </p:spTree>
    <p:extLst>
      <p:ext uri="{BB962C8B-B14F-4D97-AF65-F5344CB8AC3E}">
        <p14:creationId xmlns:p14="http://schemas.microsoft.com/office/powerpoint/2010/main" val="8686915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D4174-9034-44CA-A762-AD94712EF0E6}"/>
              </a:ext>
            </a:extLst>
          </p:cNvPr>
          <p:cNvSpPr>
            <a:spLocks noGrp="1"/>
          </p:cNvSpPr>
          <p:nvPr>
            <p:ph type="title"/>
          </p:nvPr>
        </p:nvSpPr>
        <p:spPr>
          <a:xfrm rot="969281">
            <a:off x="603542" y="2900186"/>
            <a:ext cx="11279640" cy="1143000"/>
          </a:xfrm>
        </p:spPr>
        <p:txBody>
          <a:bodyPr/>
          <a:lstStyle/>
          <a:p>
            <a:r>
              <a:rPr lang="nl-NL" dirty="0">
                <a:solidFill>
                  <a:srgbClr val="009999"/>
                </a:solidFill>
              </a:rPr>
              <a:t>Wat is handig als het je goed kan als onderzoeker, denk je?</a:t>
            </a:r>
          </a:p>
        </p:txBody>
      </p:sp>
    </p:spTree>
    <p:extLst>
      <p:ext uri="{BB962C8B-B14F-4D97-AF65-F5344CB8AC3E}">
        <p14:creationId xmlns:p14="http://schemas.microsoft.com/office/powerpoint/2010/main" val="19139768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762A0-1AE7-495B-BD8C-21667A6C77DA}"/>
              </a:ext>
            </a:extLst>
          </p:cNvPr>
          <p:cNvSpPr>
            <a:spLocks noGrp="1"/>
          </p:cNvSpPr>
          <p:nvPr>
            <p:ph type="title"/>
          </p:nvPr>
        </p:nvSpPr>
        <p:spPr>
          <a:xfrm>
            <a:off x="609600" y="-130534"/>
            <a:ext cx="10972800" cy="1143000"/>
          </a:xfrm>
        </p:spPr>
        <p:txBody>
          <a:bodyPr/>
          <a:lstStyle/>
          <a:p>
            <a:pPr algn="ctr"/>
            <a:r>
              <a:rPr lang="nl-NL" dirty="0">
                <a:solidFill>
                  <a:srgbClr val="009999"/>
                </a:solidFill>
              </a:rPr>
              <a:t>De vraag-en weetmuur</a:t>
            </a:r>
          </a:p>
        </p:txBody>
      </p:sp>
      <p:sp>
        <p:nvSpPr>
          <p:cNvPr id="3" name="Tijdelijke aanduiding voor inhoud 2">
            <a:extLst>
              <a:ext uri="{FF2B5EF4-FFF2-40B4-BE49-F238E27FC236}">
                <a16:creationId xmlns:a16="http://schemas.microsoft.com/office/drawing/2014/main" id="{8574289F-0D53-4824-B8A5-42CD59AB5026}"/>
              </a:ext>
            </a:extLst>
          </p:cNvPr>
          <p:cNvSpPr>
            <a:spLocks noGrp="1"/>
          </p:cNvSpPr>
          <p:nvPr>
            <p:ph idx="1"/>
          </p:nvPr>
        </p:nvSpPr>
        <p:spPr/>
        <p:txBody>
          <a:bodyPr/>
          <a:lstStyle/>
          <a:p>
            <a:endParaRPr lang="nl-NL" dirty="0"/>
          </a:p>
        </p:txBody>
      </p:sp>
      <p:pic>
        <p:nvPicPr>
          <p:cNvPr id="4" name="Picture 5">
            <a:extLst>
              <a:ext uri="{FF2B5EF4-FFF2-40B4-BE49-F238E27FC236}">
                <a16:creationId xmlns:a16="http://schemas.microsoft.com/office/drawing/2014/main" id="{19E302CA-5FB6-4134-A597-5B40B2EA2E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1606" y="1012466"/>
            <a:ext cx="3570395" cy="5374984"/>
          </a:xfrm>
          <a:prstGeom prst="rect">
            <a:avLst/>
          </a:prstGeom>
          <a:noFill/>
          <a:ln>
            <a:noFill/>
          </a:ln>
        </p:spPr>
      </p:pic>
      <p:pic>
        <p:nvPicPr>
          <p:cNvPr id="5" name="Picture 6">
            <a:extLst>
              <a:ext uri="{FF2B5EF4-FFF2-40B4-BE49-F238E27FC236}">
                <a16:creationId xmlns:a16="http://schemas.microsoft.com/office/drawing/2014/main" id="{7A6CBFC8-CF8D-4B57-9531-B41130F64A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051" b="7249"/>
          <a:stretch/>
        </p:blipFill>
        <p:spPr bwMode="auto">
          <a:xfrm>
            <a:off x="1601183" y="957771"/>
            <a:ext cx="3748840" cy="5429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9476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AC26B-066E-4E9F-BF81-703C1BB7EE8E}"/>
              </a:ext>
            </a:extLst>
          </p:cNvPr>
          <p:cNvSpPr>
            <a:spLocks noGrp="1"/>
          </p:cNvSpPr>
          <p:nvPr>
            <p:ph type="title"/>
          </p:nvPr>
        </p:nvSpPr>
        <p:spPr>
          <a:xfrm>
            <a:off x="2832720" y="2584260"/>
            <a:ext cx="10972800" cy="1143000"/>
          </a:xfrm>
        </p:spPr>
        <p:txBody>
          <a:bodyPr/>
          <a:lstStyle/>
          <a:p>
            <a:r>
              <a:rPr lang="nl-NL" sz="28700" dirty="0">
                <a:solidFill>
                  <a:srgbClr val="009999"/>
                </a:solidFill>
              </a:rPr>
              <a:t>Quiz</a:t>
            </a:r>
          </a:p>
        </p:txBody>
      </p:sp>
    </p:spTree>
    <p:extLst>
      <p:ext uri="{BB962C8B-B14F-4D97-AF65-F5344CB8AC3E}">
        <p14:creationId xmlns:p14="http://schemas.microsoft.com/office/powerpoint/2010/main" val="42830798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US" i="1" dirty="0" err="1"/>
              <a:t>Vraag</a:t>
            </a:r>
            <a:r>
              <a:rPr lang="en-US" i="1" dirty="0"/>
              <a:t> 1 t/m 3 </a:t>
            </a:r>
            <a:r>
              <a:rPr lang="en-US" i="1" dirty="0" err="1"/>
              <a:t>gaan</a:t>
            </a:r>
            <a:r>
              <a:rPr lang="en-US" i="1" dirty="0"/>
              <a:t> over </a:t>
            </a:r>
            <a:r>
              <a:rPr lang="en-US" i="1" dirty="0" err="1"/>
              <a:t>onderzoekers</a:t>
            </a:r>
            <a:r>
              <a:rPr lang="en-US" i="1" dirty="0"/>
              <a:t> </a:t>
            </a:r>
            <a:br>
              <a:rPr lang="en-US" i="1" dirty="0"/>
            </a:br>
            <a:r>
              <a:rPr lang="en-US" i="1" dirty="0"/>
              <a:t>van de Radboud Universiteit</a:t>
            </a:r>
            <a:endParaRPr lang="nl-NL" i="1" dirty="0"/>
          </a:p>
        </p:txBody>
      </p:sp>
    </p:spTree>
    <p:extLst>
      <p:ext uri="{BB962C8B-B14F-4D97-AF65-F5344CB8AC3E}">
        <p14:creationId xmlns:p14="http://schemas.microsoft.com/office/powerpoint/2010/main" val="883054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43648"/>
            <a:ext cx="10972800" cy="1143000"/>
          </a:xfrm>
        </p:spPr>
        <p:txBody>
          <a:bodyPr>
            <a:normAutofit fontScale="90000"/>
          </a:bodyPr>
          <a:lstStyle/>
          <a:p>
            <a:r>
              <a:rPr lang="en-US" b="1" dirty="0" err="1"/>
              <a:t>Vraag</a:t>
            </a:r>
            <a:r>
              <a:rPr lang="en-US" b="1" dirty="0"/>
              <a:t> 1</a:t>
            </a:r>
            <a:r>
              <a:rPr lang="en-US" dirty="0"/>
              <a:t>: </a:t>
            </a:r>
            <a:r>
              <a:rPr lang="nl-NL" dirty="0"/>
              <a:t>Er werken in het totaal ongeveer 4000 mensen op de Radboud Universiteit. Hoeveel procent van deze mensen is onderzoeker?</a:t>
            </a:r>
          </a:p>
        </p:txBody>
      </p:sp>
      <p:sp>
        <p:nvSpPr>
          <p:cNvPr id="3" name="Tijdelijke aanduiding voor inhoud 2"/>
          <p:cNvSpPr>
            <a:spLocks noGrp="1"/>
          </p:cNvSpPr>
          <p:nvPr>
            <p:ph idx="1"/>
          </p:nvPr>
        </p:nvSpPr>
        <p:spPr/>
        <p:txBody>
          <a:bodyPr/>
          <a:lstStyle/>
          <a:p>
            <a:pPr marL="0" indent="0">
              <a:buNone/>
            </a:pPr>
            <a:endParaRPr lang="en-US" dirty="0"/>
          </a:p>
          <a:p>
            <a:pPr marL="0" indent="0">
              <a:buNone/>
            </a:pPr>
            <a:r>
              <a:rPr lang="en-US" b="1" dirty="0"/>
              <a:t>Antwoord: 55%</a:t>
            </a:r>
          </a:p>
          <a:p>
            <a:pPr marL="0" indent="0">
              <a:buNone/>
            </a:pPr>
            <a:endParaRPr lang="en-US" dirty="0"/>
          </a:p>
          <a:p>
            <a:pPr marL="0" indent="0">
              <a:buNone/>
            </a:pPr>
            <a:endParaRPr lang="en-US"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644" y="3104825"/>
            <a:ext cx="4275323" cy="2850215"/>
          </a:xfrm>
          <a:prstGeom prst="rect">
            <a:avLst/>
          </a:prstGeom>
        </p:spPr>
      </p:pic>
      <p:graphicFrame>
        <p:nvGraphicFramePr>
          <p:cNvPr id="7" name="Chart 6">
            <a:extLst>
              <a:ext uri="{FF2B5EF4-FFF2-40B4-BE49-F238E27FC236}">
                <a16:creationId xmlns:a16="http://schemas.microsoft.com/office/drawing/2014/main" id="{5EEEA0B5-E513-6248-83CE-2FC0E037F624}"/>
              </a:ext>
            </a:extLst>
          </p:cNvPr>
          <p:cNvGraphicFramePr>
            <a:graphicFrameLocks/>
          </p:cNvGraphicFramePr>
          <p:nvPr>
            <p:extLst>
              <p:ext uri="{D42A27DB-BD31-4B8C-83A1-F6EECF244321}">
                <p14:modId xmlns:p14="http://schemas.microsoft.com/office/powerpoint/2010/main" val="2428692197"/>
              </p:ext>
            </p:extLst>
          </p:nvPr>
        </p:nvGraphicFramePr>
        <p:xfrm>
          <a:off x="1066800" y="2801562"/>
          <a:ext cx="5029200" cy="32604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4033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theme/theme1.xml><?xml version="1.0" encoding="utf-8"?>
<a:theme xmlns:a="http://schemas.openxmlformats.org/drawingml/2006/main" name="Thema WKRU - breedbeeld - voorste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a WKRU - breedbeeld - voorstel" id="{E2F963F6-A0B8-449E-8582-DC28AD55EE39}" vid="{2A3EA317-5F03-4F87-991F-98669C5A855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 WKRU - breedbeeld - voorstel</Template>
  <TotalTime>0</TotalTime>
  <Words>881</Words>
  <Application>Microsoft Office PowerPoint</Application>
  <PresentationFormat>Breedbeeld</PresentationFormat>
  <Paragraphs>102</Paragraphs>
  <Slides>17</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Helvetica Neue</vt:lpstr>
      <vt:lpstr>Thema WKRU - breedbeeld - voorstel</vt:lpstr>
      <vt:lpstr>Voorwaarden gebruik</vt:lpstr>
      <vt:lpstr>Onderzoeker in de klas</vt:lpstr>
      <vt:lpstr>PowerPoint-presentatie</vt:lpstr>
      <vt:lpstr>PowerPoint-presentatie</vt:lpstr>
      <vt:lpstr>Wat is handig als het je goed kan als onderzoeker, denk je?</vt:lpstr>
      <vt:lpstr>De vraag-en weetmuur</vt:lpstr>
      <vt:lpstr>Quiz</vt:lpstr>
      <vt:lpstr>Vraag 1 t/m 3 gaan over onderzoekers  van de Radboud Universiteit</vt:lpstr>
      <vt:lpstr>Vraag 1: Er werken in het totaal ongeveer 4000 mensen op de Radboud Universiteit. Hoeveel procent van deze mensen is onderzoeker?</vt:lpstr>
      <vt:lpstr>Vraag 2: Zijn er meer mannen of vrouwen onderzoeker? </vt:lpstr>
      <vt:lpstr>Vraag 3: Zijn de meeste onderzoekers op de Radboud Universiteit</vt:lpstr>
      <vt:lpstr>Vraag 4 t/m 7 gaan over onderzoekers  in het algemeen</vt:lpstr>
      <vt:lpstr>Vraag 4: Onderzoek doe je:</vt:lpstr>
      <vt:lpstr>Vraag 5: Onderzoekers vind je alleen op de universiteit.</vt:lpstr>
      <vt:lpstr>Vraag 6: Alle onderzoekers dragen een labjas.</vt:lpstr>
      <vt:lpstr>Vraag 7: Een onderzoeker doet alleen experimenten.</vt:lpstr>
      <vt:lpstr>Aanvullen weet- en vraagmuur!(?)</vt:lpstr>
    </vt:vector>
  </TitlesOfParts>
  <Company>CnCZ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grote  Radboud kids meet the professor - quiz</dc:title>
  <dc:creator>Léonie Janssen</dc:creator>
  <cp:lastModifiedBy>Baren-Nawrocka, J. van (Jan)</cp:lastModifiedBy>
  <cp:revision>70</cp:revision>
  <cp:lastPrinted>2018-12-19T09:56:17Z</cp:lastPrinted>
  <dcterms:created xsi:type="dcterms:W3CDTF">2018-01-23T15:21:33Z</dcterms:created>
  <dcterms:modified xsi:type="dcterms:W3CDTF">2022-02-15T15:17:43Z</dcterms:modified>
</cp:coreProperties>
</file>