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3" r:id="rId2"/>
    <p:sldId id="256" r:id="rId3"/>
    <p:sldId id="262" r:id="rId4"/>
    <p:sldId id="272" r:id="rId5"/>
    <p:sldId id="264" r:id="rId6"/>
    <p:sldId id="265" r:id="rId7"/>
    <p:sldId id="266" r:id="rId8"/>
    <p:sldId id="267" r:id="rId9"/>
    <p:sldId id="268" r:id="rId10"/>
    <p:sldId id="269" r:id="rId11"/>
    <p:sldId id="275" r:id="rId12"/>
    <p:sldId id="274" r:id="rId13"/>
    <p:sldId id="292" r:id="rId14"/>
    <p:sldId id="294" r:id="rId15"/>
    <p:sldId id="276" r:id="rId16"/>
    <p:sldId id="277" r:id="rId17"/>
    <p:sldId id="278" r:id="rId18"/>
    <p:sldId id="279" r:id="rId19"/>
    <p:sldId id="282" r:id="rId20"/>
    <p:sldId id="287"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van Baren-Nawrocka" initials="JvBN" lastIdx="4" clrIdx="0">
    <p:extLst>
      <p:ext uri="{19B8F6BF-5375-455C-9EA6-DF929625EA0E}">
        <p15:presenceInfo xmlns:p15="http://schemas.microsoft.com/office/powerpoint/2012/main" userId="Jan van Baren-Nawrocka" providerId="None"/>
      </p:ext>
    </p:extLst>
  </p:cmAuthor>
  <p:cmAuthor id="2" name="Josje Dinghs" initials="JD" lastIdx="5" clrIdx="1">
    <p:extLst>
      <p:ext uri="{19B8F6BF-5375-455C-9EA6-DF929625EA0E}">
        <p15:presenceInfo xmlns:p15="http://schemas.microsoft.com/office/powerpoint/2012/main" userId="S-1-5-21-4272087552-3132177245-1077037894-53075" providerId="AD"/>
      </p:ext>
    </p:extLst>
  </p:cmAuthor>
  <p:cmAuthor id="3" name="Jos Noij" initials="JN" lastIdx="1" clrIdx="2">
    <p:extLst>
      <p:ext uri="{19B8F6BF-5375-455C-9EA6-DF929625EA0E}">
        <p15:presenceInfo xmlns:p15="http://schemas.microsoft.com/office/powerpoint/2012/main" userId="1b590ee89fd12408" providerId="Windows Live"/>
      </p:ext>
    </p:extLst>
  </p:cmAuthor>
  <p:cmAuthor id="4" name="Myrthe Swart" initials="MS" lastIdx="7" clrIdx="3">
    <p:extLst>
      <p:ext uri="{19B8F6BF-5375-455C-9EA6-DF929625EA0E}">
        <p15:presenceInfo xmlns:p15="http://schemas.microsoft.com/office/powerpoint/2012/main" userId="Myrthe Swa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64286" autoAdjust="0"/>
  </p:normalViewPr>
  <p:slideViewPr>
    <p:cSldViewPr snapToGrid="0">
      <p:cViewPr varScale="1">
        <p:scale>
          <a:sx n="70" d="100"/>
          <a:sy n="70" d="100"/>
        </p:scale>
        <p:origin x="12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E4686-1950-4F7C-884C-752664BAFE52}" type="datetimeFigureOut">
              <a:rPr lang="nl-NL" smtClean="0"/>
              <a:t>16-2-2022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8409E-CE00-4626-84DC-555F6A0D008B}" type="slidenum">
              <a:rPr lang="nl-NL" smtClean="0"/>
              <a:t>‹nr.›</a:t>
            </a:fld>
            <a:endParaRPr lang="nl-NL"/>
          </a:p>
        </p:txBody>
      </p:sp>
    </p:spTree>
    <p:extLst>
      <p:ext uri="{BB962C8B-B14F-4D97-AF65-F5344CB8AC3E}">
        <p14:creationId xmlns:p14="http://schemas.microsoft.com/office/powerpoint/2010/main" val="273057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216A-370D-4DA9-8DC3-1C484C119C0B}" type="slidenum">
              <a:rPr lang="en-US" smtClean="0"/>
              <a:t>1</a:t>
            </a:fld>
            <a:endParaRPr lang="en-US"/>
          </a:p>
        </p:txBody>
      </p:sp>
    </p:spTree>
    <p:extLst>
      <p:ext uri="{BB962C8B-B14F-4D97-AF65-F5344CB8AC3E}">
        <p14:creationId xmlns:p14="http://schemas.microsoft.com/office/powerpoint/2010/main" val="251878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Vraag aan de kinderen:</a:t>
            </a:r>
            <a:r>
              <a:rPr lang="nl-NL" sz="1200" kern="1200" baseline="0" dirty="0">
                <a:solidFill>
                  <a:schemeClr val="tx1"/>
                </a:solidFill>
                <a:effectLst/>
                <a:latin typeface="+mn-lt"/>
                <a:ea typeface="+mn-ea"/>
                <a:cs typeface="+mn-cs"/>
              </a:rPr>
              <a:t> wat voor lab is dit? Wat voor onderzoek gebeurt hier?</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Dit is het </a:t>
            </a:r>
            <a:r>
              <a:rPr lang="nl-NL" sz="1200" b="1" kern="1200" dirty="0">
                <a:solidFill>
                  <a:schemeClr val="tx1"/>
                </a:solidFill>
                <a:effectLst/>
                <a:latin typeface="+mn-lt"/>
                <a:ea typeface="+mn-ea"/>
                <a:cs typeface="+mn-cs"/>
              </a:rPr>
              <a:t>Bar Lab. </a:t>
            </a:r>
            <a:r>
              <a:rPr lang="nl-NL" sz="1200" kern="1200" dirty="0">
                <a:solidFill>
                  <a:schemeClr val="tx1"/>
                </a:solidFill>
                <a:effectLst/>
                <a:latin typeface="+mn-lt"/>
                <a:ea typeface="+mn-ea"/>
                <a:cs typeface="+mn-cs"/>
              </a:rPr>
              <a:t>In dit laboratorium is een café gemaakt met onopvallende camera’s en opnameapparatuur. Zo kunnen mensen geobserveerd (bekeken) en beluisterd worden. Onderzoekers kunnen dan kijken hoe mensen zich gedragen in een natuurlijke situatie (een situatie die in het echte leven ook kan plaatsvinden). Ze onderzoeken bijvoorbeeld of jij meer gaat drinken als de mensen om jou heen ook meer gaan drinken. Laat jij je beïnvloeden door een ander? </a:t>
            </a:r>
            <a:endParaRPr lang="en-US" dirty="0"/>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10</a:t>
            </a:fld>
            <a:endParaRPr lang="nl-NL"/>
          </a:p>
        </p:txBody>
      </p:sp>
    </p:spTree>
    <p:extLst>
      <p:ext uri="{BB962C8B-B14F-4D97-AF65-F5344CB8AC3E}">
        <p14:creationId xmlns:p14="http://schemas.microsoft.com/office/powerpoint/2010/main" val="284028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Vraag aan de kinderen:</a:t>
            </a:r>
            <a:r>
              <a:rPr lang="nl-NL" sz="1200" kern="1200" baseline="0" dirty="0">
                <a:solidFill>
                  <a:schemeClr val="tx1"/>
                </a:solidFill>
                <a:effectLst/>
                <a:latin typeface="+mn-lt"/>
                <a:ea typeface="+mn-ea"/>
                <a:cs typeface="+mn-cs"/>
              </a:rPr>
              <a:t> wat voor lab is dit? Wat voor onderzoek gebeurt hier?</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Dit is het </a:t>
            </a:r>
            <a:r>
              <a:rPr lang="nl-NL" sz="1200" b="1" kern="1200" dirty="0" err="1">
                <a:solidFill>
                  <a:schemeClr val="tx1"/>
                </a:solidFill>
                <a:effectLst/>
                <a:latin typeface="+mn-lt"/>
                <a:ea typeface="+mn-ea"/>
                <a:cs typeface="+mn-cs"/>
              </a:rPr>
              <a:t>Scheikundelab</a:t>
            </a:r>
            <a:r>
              <a:rPr lang="nl-NL" sz="1200" kern="1200" dirty="0">
                <a:solidFill>
                  <a:schemeClr val="tx1"/>
                </a:solidFill>
                <a:effectLst/>
                <a:latin typeface="+mn-lt"/>
                <a:ea typeface="+mn-ea"/>
                <a:cs typeface="+mn-cs"/>
              </a:rPr>
              <a:t>.</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In dit laboratorium wordt onderzoek gedaan naar stoffen: stoffen uit de natuur, radioactieve stoffen, de samenstelling van schoonmaakmiddelen, bodemmonsters en ga zo maar door. Zo onderzoeken ze bijvoorbeeld of de shampoo waarmee jij je haren wast geen gevaarlijke stoffen bevat voor je huid.</a:t>
            </a:r>
          </a:p>
          <a:p>
            <a:r>
              <a:rPr lang="nl-NL" sz="1200" kern="1200" dirty="0">
                <a:solidFill>
                  <a:schemeClr val="tx1"/>
                </a:solidFill>
                <a:effectLst/>
                <a:latin typeface="+mn-lt"/>
                <a:ea typeface="+mn-ea"/>
                <a:cs typeface="+mn-cs"/>
              </a:rPr>
              <a:t>In</a:t>
            </a:r>
            <a:r>
              <a:rPr lang="nl-NL" sz="1200" kern="1200" baseline="0" dirty="0">
                <a:solidFill>
                  <a:schemeClr val="tx1"/>
                </a:solidFill>
                <a:effectLst/>
                <a:latin typeface="+mn-lt"/>
                <a:ea typeface="+mn-ea"/>
                <a:cs typeface="+mn-cs"/>
              </a:rPr>
              <a:t> een </a:t>
            </a:r>
            <a:r>
              <a:rPr lang="nl-NL" sz="1200" kern="1200" baseline="0" dirty="0" err="1">
                <a:solidFill>
                  <a:schemeClr val="tx1"/>
                </a:solidFill>
                <a:effectLst/>
                <a:latin typeface="+mn-lt"/>
                <a:ea typeface="+mn-ea"/>
                <a:cs typeface="+mn-cs"/>
              </a:rPr>
              <a:t>scheikundelab</a:t>
            </a:r>
            <a:r>
              <a:rPr lang="nl-NL" sz="1200" kern="1200" baseline="0" dirty="0">
                <a:solidFill>
                  <a:schemeClr val="tx1"/>
                </a:solidFill>
                <a:effectLst/>
                <a:latin typeface="+mn-lt"/>
                <a:ea typeface="+mn-ea"/>
                <a:cs typeface="+mn-cs"/>
              </a:rPr>
              <a:t> werken onderzoekers vaak met gevaarlijke stoffen, vandaar dat je hier een </a:t>
            </a:r>
            <a:r>
              <a:rPr lang="nl-NL" sz="1200" kern="1200" baseline="0" dirty="0" err="1">
                <a:solidFill>
                  <a:schemeClr val="tx1"/>
                </a:solidFill>
                <a:effectLst/>
                <a:latin typeface="+mn-lt"/>
                <a:ea typeface="+mn-ea"/>
                <a:cs typeface="+mn-cs"/>
              </a:rPr>
              <a:t>labjas</a:t>
            </a:r>
            <a:r>
              <a:rPr lang="nl-NL" sz="1200" kern="1200" baseline="0" dirty="0">
                <a:solidFill>
                  <a:schemeClr val="tx1"/>
                </a:solidFill>
                <a:effectLst/>
                <a:latin typeface="+mn-lt"/>
                <a:ea typeface="+mn-ea"/>
                <a:cs typeface="+mn-cs"/>
              </a:rPr>
              <a:t> aan moet.</a:t>
            </a:r>
            <a:endParaRPr lang="en-US" dirty="0"/>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11</a:t>
            </a:fld>
            <a:endParaRPr lang="nl-NL"/>
          </a:p>
        </p:txBody>
      </p:sp>
    </p:spTree>
    <p:extLst>
      <p:ext uri="{BB962C8B-B14F-4D97-AF65-F5344CB8AC3E}">
        <p14:creationId xmlns:p14="http://schemas.microsoft.com/office/powerpoint/2010/main" val="4129856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Dit waren zeven voorbeelden van laboratoria van de Radboud Universiteit, maar er zijn er nog veel meer zoals je op deze dia kunt zien.</a:t>
            </a:r>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12</a:t>
            </a:fld>
            <a:endParaRPr lang="nl-NL"/>
          </a:p>
        </p:txBody>
      </p:sp>
    </p:spTree>
    <p:extLst>
      <p:ext uri="{BB962C8B-B14F-4D97-AF65-F5344CB8AC3E}">
        <p14:creationId xmlns:p14="http://schemas.microsoft.com/office/powerpoint/2010/main" val="199279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Voordelen kunnen zijn dat je de situatie zo goed mogelijk kan nabootsen of kan vormgeven zoals je wil. Alle dingen die van invloed kunnen zijn daar kan je controle op hebben. Bijvoorbeeld de sterkte van een magneet in een </a:t>
            </a:r>
            <a:r>
              <a:rPr lang="nl-NL" dirty="0" err="1"/>
              <a:t>magnetenlab</a:t>
            </a:r>
            <a:r>
              <a:rPr lang="nl-NL" dirty="0"/>
              <a:t>, of misschien maakt de temperatuur ook wel uit! Ook heb je soms ingewikkelde apparatuur nodig en die heb je dan natuurlijk bij de hand!</a:t>
            </a:r>
          </a:p>
          <a:p>
            <a:endParaRPr lang="nl-NL" dirty="0"/>
          </a:p>
          <a:p>
            <a:r>
              <a:rPr lang="nl-NL" dirty="0"/>
              <a:t>Nadelen zouden kunnen zijn dat de meeste labs alleen maar op 1 plek staan. Je kan het dus moeilijker ergens anders uitvoeren, mocht dat wenselijk zijn. Ook kan je afhankelijk zijn van proefpersonen die zich (vrijwillig) aanmelden.</a:t>
            </a:r>
          </a:p>
          <a:p>
            <a:endParaRPr lang="nl-NL" dirty="0"/>
          </a:p>
          <a:p>
            <a:r>
              <a:rPr lang="nl-NL" dirty="0"/>
              <a:t>Vermeld duidelijk dat onderzoek niet alleen in een lab plaats vindt, maar overal plaats kan vinden! Wie heeft er wel eens meegedaan aan een onderzoek de klas? Ook goed om hier als leerkracht jouw ervaringen te delen. Je hebt vast wel eens meegedaan aan een enquête of een ander soort onderzoek!</a:t>
            </a:r>
          </a:p>
        </p:txBody>
      </p:sp>
      <p:sp>
        <p:nvSpPr>
          <p:cNvPr id="4" name="Tijdelijke aanduiding voor dianummer 3"/>
          <p:cNvSpPr>
            <a:spLocks noGrp="1"/>
          </p:cNvSpPr>
          <p:nvPr>
            <p:ph type="sldNum" sz="quarter" idx="5"/>
          </p:nvPr>
        </p:nvSpPr>
        <p:spPr/>
        <p:txBody>
          <a:bodyPr/>
          <a:lstStyle/>
          <a:p>
            <a:fld id="{7918409E-CE00-4626-84DC-555F6A0D008B}" type="slidenum">
              <a:rPr lang="nl-NL" smtClean="0"/>
              <a:t>13</a:t>
            </a:fld>
            <a:endParaRPr lang="nl-NL"/>
          </a:p>
        </p:txBody>
      </p:sp>
    </p:spTree>
    <p:extLst>
      <p:ext uri="{BB962C8B-B14F-4D97-AF65-F5344CB8AC3E}">
        <p14:creationId xmlns:p14="http://schemas.microsoft.com/office/powerpoint/2010/main" val="208778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Zijn er naar aanleiding van deze les nog nieuwe vragen voor de vraagmuur?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rgbClr val="FF0000"/>
              </a:solidFill>
            </a:endParaRPr>
          </a:p>
          <a:p>
            <a:endParaRPr lang="nl-NL" dirty="0"/>
          </a:p>
        </p:txBody>
      </p:sp>
      <p:sp>
        <p:nvSpPr>
          <p:cNvPr id="4" name="Tijdelijke aanduiding voor dianummer 3"/>
          <p:cNvSpPr>
            <a:spLocks noGrp="1"/>
          </p:cNvSpPr>
          <p:nvPr>
            <p:ph type="sldNum" sz="quarter" idx="5"/>
          </p:nvPr>
        </p:nvSpPr>
        <p:spPr/>
        <p:txBody>
          <a:bodyPr/>
          <a:lstStyle/>
          <a:p>
            <a:fld id="{7918409E-CE00-4626-84DC-555F6A0D008B}" type="slidenum">
              <a:rPr lang="nl-NL" smtClean="0"/>
              <a:t>14</a:t>
            </a:fld>
            <a:endParaRPr lang="nl-NL"/>
          </a:p>
        </p:txBody>
      </p:sp>
    </p:spTree>
    <p:extLst>
      <p:ext uri="{BB962C8B-B14F-4D97-AF65-F5344CB8AC3E}">
        <p14:creationId xmlns:p14="http://schemas.microsoft.com/office/powerpoint/2010/main" val="1572544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Onderzoekers hebben allemaal een droom: ze willen de wereld graag mooier, schoner, gezonder, eerlijker of leuker maken. Ze willen nieuwe dingen leren en ontdekken. Met de kennis die zij verzamelen, willen ze ervoor zorgen dat de aarde een fijne plek blijft. </a:t>
            </a: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15</a:t>
            </a:fld>
            <a:endParaRPr lang="nl-NL"/>
          </a:p>
        </p:txBody>
      </p:sp>
    </p:spTree>
    <p:extLst>
      <p:ext uri="{BB962C8B-B14F-4D97-AF65-F5344CB8AC3E}">
        <p14:creationId xmlns:p14="http://schemas.microsoft.com/office/powerpoint/2010/main" val="709280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Verdeel de klas in groepjes van 4. Vertel de leerlingen het volgende: </a:t>
            </a:r>
            <a:br>
              <a:rPr lang="nl-NL" sz="1200"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‘Stel, je krijgt met je groepje 1 miljoen euro om een onderzoek te doen. Met dit onderzoek kunnen jullie je eigen droom waarmaken. Het geld kan je bijvoorbeeld gebruiken om spullen voor het onderzoek te kopen, of om te reizen naar verre landen om daar onderzoek te doen. Daarnaast mag je samenwerken met wie en wat je maar wilt. Wat zouden jullie gaan onderzoeken?’</a:t>
            </a:r>
            <a:r>
              <a:rPr lang="nl-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Laat de leerlingen eerst individueel brainstormen. Ze verzinnen in twee minuten tijd zoveel mogelijk dromen waar zij onderzoek naar zouden willen doen. </a:t>
            </a:r>
            <a:endParaRPr lang="en-US"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De leerlingen krijgen vervolgens 10 minuten de tijd om de antwoorden met hun groepje te bespreken en samen één onderzoeksdroom te kiezen. </a:t>
            </a: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16</a:t>
            </a:fld>
            <a:endParaRPr lang="nl-NL"/>
          </a:p>
        </p:txBody>
      </p:sp>
    </p:spTree>
    <p:extLst>
      <p:ext uri="{BB962C8B-B14F-4D97-AF65-F5344CB8AC3E}">
        <p14:creationId xmlns:p14="http://schemas.microsoft.com/office/powerpoint/2010/main" val="184941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Vervolgens krijgen de groepjes 15 minuten de tijd om samen te bedenken hoe ze deze onderzoeksdroom zouden onderzoeken. Aan het einde van de 15 minuten houdt elk groepje een flitspresentatie van </a:t>
            </a:r>
            <a:r>
              <a:rPr lang="nl-NL" sz="1200" b="1" kern="1200" dirty="0">
                <a:solidFill>
                  <a:schemeClr val="tx1"/>
                </a:solidFill>
                <a:effectLst/>
                <a:latin typeface="+mn-lt"/>
                <a:ea typeface="+mn-ea"/>
                <a:cs typeface="+mn-cs"/>
              </a:rPr>
              <a:t>1 minuut</a:t>
            </a:r>
            <a:r>
              <a:rPr lang="nl-NL" sz="1200" kern="1200" dirty="0">
                <a:solidFill>
                  <a:schemeClr val="tx1"/>
                </a:solidFill>
                <a:effectLst/>
                <a:latin typeface="+mn-lt"/>
                <a:ea typeface="+mn-ea"/>
                <a:cs typeface="+mn-cs"/>
              </a:rPr>
              <a:t> waarin zij antwoord geven op de vragen</a:t>
            </a:r>
            <a:r>
              <a:rPr lang="nl-NL" sz="1200" kern="1200" baseline="0" dirty="0">
                <a:solidFill>
                  <a:schemeClr val="tx1"/>
                </a:solidFill>
                <a:effectLst/>
                <a:latin typeface="+mn-lt"/>
                <a:ea typeface="+mn-ea"/>
                <a:cs typeface="+mn-cs"/>
              </a:rPr>
              <a:t> in de dia.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Daag de leerlingen uit om hierbij creatief en out-of-</a:t>
            </a:r>
            <a:r>
              <a:rPr lang="nl-NL" sz="1200" kern="1200" baseline="0" dirty="0" err="1">
                <a:solidFill>
                  <a:schemeClr val="tx1"/>
                </a:solidFill>
                <a:effectLst/>
                <a:latin typeface="+mn-lt"/>
                <a:ea typeface="+mn-ea"/>
                <a:cs typeface="+mn-cs"/>
              </a:rPr>
              <a:t>the</a:t>
            </a:r>
            <a:r>
              <a:rPr lang="nl-NL" sz="1200" kern="1200" baseline="0" dirty="0">
                <a:solidFill>
                  <a:schemeClr val="tx1"/>
                </a:solidFill>
                <a:effectLst/>
                <a:latin typeface="+mn-lt"/>
                <a:ea typeface="+mn-ea"/>
                <a:cs typeface="+mn-cs"/>
              </a:rPr>
              <a:t>-box te denken.</a:t>
            </a:r>
          </a:p>
          <a:p>
            <a:pPr lvl="0"/>
            <a:r>
              <a:rPr lang="nl-NL" sz="1200" kern="1200" dirty="0">
                <a:solidFill>
                  <a:schemeClr val="tx1"/>
                </a:solidFill>
                <a:effectLst/>
                <a:latin typeface="+mn-lt"/>
                <a:ea typeface="+mn-ea"/>
                <a:cs typeface="+mn-cs"/>
              </a:rPr>
              <a:t>Schrijf de onderzoeksonderwerpen op het bord. Zo ontstaat er een droomoverzicht. </a:t>
            </a:r>
            <a:endParaRPr lang="en-US"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Als jullie deze activiteit uitgevoerd hebben, is het leuk om het droomoverzicht te mailen naar de onderzoeker. De onderzoeker kan hier in zijn presentatie eventueel op ingaan.</a:t>
            </a: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17</a:t>
            </a:fld>
            <a:endParaRPr lang="nl-NL"/>
          </a:p>
        </p:txBody>
      </p:sp>
    </p:spTree>
    <p:extLst>
      <p:ext uri="{BB962C8B-B14F-4D97-AF65-F5344CB8AC3E}">
        <p14:creationId xmlns:p14="http://schemas.microsoft.com/office/powerpoint/2010/main" val="161393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18</a:t>
            </a:fld>
            <a:endParaRPr lang="nl-NL"/>
          </a:p>
        </p:txBody>
      </p:sp>
    </p:spTree>
    <p:extLst>
      <p:ext uri="{BB962C8B-B14F-4D97-AF65-F5344CB8AC3E}">
        <p14:creationId xmlns:p14="http://schemas.microsoft.com/office/powerpoint/2010/main" val="4089679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19</a:t>
            </a:fld>
            <a:endParaRPr lang="nl-NL"/>
          </a:p>
        </p:txBody>
      </p:sp>
    </p:spTree>
    <p:extLst>
      <p:ext uri="{BB962C8B-B14F-4D97-AF65-F5344CB8AC3E}">
        <p14:creationId xmlns:p14="http://schemas.microsoft.com/office/powerpoint/2010/main" val="192700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Leg de leerlingen uit dat jullie meer gaan leren over de universiteit. Bij elke dia over</a:t>
            </a:r>
            <a:r>
              <a:rPr lang="nl-NL" sz="1200" kern="1200" baseline="0" dirty="0">
                <a:solidFill>
                  <a:schemeClr val="tx1"/>
                </a:solidFill>
                <a:effectLst/>
                <a:latin typeface="+mn-lt"/>
                <a:ea typeface="+mn-ea"/>
                <a:cs typeface="+mn-cs"/>
              </a:rPr>
              <a:t> een lab kun je aan de leerlingen vragen: wat onderzoeken ze in dit lab denk je? Na een aantal antwoorden kun je zelf vertellen wat er in de omschrijving staat.</a:t>
            </a:r>
          </a:p>
          <a:p>
            <a:endParaRPr lang="nl-NL"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Tijdens de vorige les hebben we gekeken naar wat wij zelf al wisten over onderzoekers en hebben we een vraag- en een weetmuur gemaakt. Deze les gaan we kijken naar wat een universiteit is en waarnaar je allemaal onderzoek kan doen. Eerst kijken we naar laboratoria. </a:t>
            </a:r>
          </a:p>
          <a:p>
            <a:endParaRPr lang="en-US" dirty="0">
              <a:solidFill>
                <a:schemeClr val="tx1"/>
              </a:solidFill>
            </a:endParaRPr>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2</a:t>
            </a:fld>
            <a:endParaRPr lang="nl-NL"/>
          </a:p>
        </p:txBody>
      </p:sp>
    </p:spTree>
    <p:extLst>
      <p:ext uri="{BB962C8B-B14F-4D97-AF65-F5344CB8AC3E}">
        <p14:creationId xmlns:p14="http://schemas.microsoft.com/office/powerpoint/2010/main" val="1103346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Zijn er naar aanleiding van deze les nog nieuwe vragen voor de vraagmuur?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rgbClr val="FF0000"/>
              </a:solidFill>
            </a:endParaRPr>
          </a:p>
          <a:p>
            <a:endParaRPr lang="nl-NL" dirty="0"/>
          </a:p>
        </p:txBody>
      </p:sp>
      <p:sp>
        <p:nvSpPr>
          <p:cNvPr id="4" name="Tijdelijke aanduiding voor dianummer 3"/>
          <p:cNvSpPr>
            <a:spLocks noGrp="1"/>
          </p:cNvSpPr>
          <p:nvPr>
            <p:ph type="sldNum" sz="quarter" idx="5"/>
          </p:nvPr>
        </p:nvSpPr>
        <p:spPr/>
        <p:txBody>
          <a:bodyPr/>
          <a:lstStyle/>
          <a:p>
            <a:fld id="{7918409E-CE00-4626-84DC-555F6A0D008B}" type="slidenum">
              <a:rPr lang="nl-NL" smtClean="0"/>
              <a:t>20</a:t>
            </a:fld>
            <a:endParaRPr lang="nl-NL"/>
          </a:p>
        </p:txBody>
      </p:sp>
    </p:spTree>
    <p:extLst>
      <p:ext uri="{BB962C8B-B14F-4D97-AF65-F5344CB8AC3E}">
        <p14:creationId xmlns:p14="http://schemas.microsoft.com/office/powerpoint/2010/main" val="265428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Een luchtfoto van de Radboud Universiteit. Op deze foto zie je de grootte van de universiteit en de verschillende gebouwen die erbij horen. In ieder gebouw worden verschillende onderzoeken uitgevoerd die horen bij bepaald onderwerp. Je kiest als onderzoeker voor één onderwerp en daar ga je verschillende onderzoeken bij uitvoeren. Zo kun je bijvoorbeeld kiezen het onderwerp </a:t>
            </a:r>
            <a:r>
              <a:rPr lang="nl-NL" sz="1200" i="1" kern="1200" dirty="0">
                <a:solidFill>
                  <a:schemeClr val="tx1"/>
                </a:solidFill>
                <a:effectLst/>
                <a:latin typeface="+mn-lt"/>
                <a:ea typeface="+mn-ea"/>
                <a:cs typeface="+mn-cs"/>
              </a:rPr>
              <a:t>ontwikkeling en leren </a:t>
            </a:r>
            <a:r>
              <a:rPr lang="nl-NL" sz="1200" kern="1200" dirty="0">
                <a:solidFill>
                  <a:schemeClr val="tx1"/>
                </a:solidFill>
                <a:effectLst/>
                <a:latin typeface="+mn-lt"/>
                <a:ea typeface="+mn-ea"/>
                <a:cs typeface="+mn-cs"/>
              </a:rPr>
              <a:t>van kinderen. Hierbij kun je veel verschillende onderzoeken uitvoeren, zoals: </a:t>
            </a:r>
            <a:endParaRPr lang="en-US"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 Op welke manier kun je het beste een nieuwe taal leren? </a:t>
            </a:r>
            <a:endParaRPr lang="en-US"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 Welke manier van leren werkt het beste om woordjes te onthouden?</a:t>
            </a:r>
            <a:endParaRPr lang="en-US"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Wat is het verschil in taalgebruik tussen kleuters en kinderen uit groep 8?</a:t>
            </a:r>
            <a:endParaRPr lang="en-US" dirty="0"/>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3</a:t>
            </a:fld>
            <a:endParaRPr lang="nl-NL"/>
          </a:p>
        </p:txBody>
      </p:sp>
    </p:spTree>
    <p:extLst>
      <p:ext uri="{BB962C8B-B14F-4D97-AF65-F5344CB8AC3E}">
        <p14:creationId xmlns:p14="http://schemas.microsoft.com/office/powerpoint/2010/main" val="36156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Tijdens de vorige les hebben de leerlingen geleerd dat je overal en naar ieder onderwerp onderzoek kunt doen. Nu gaan we specifiek inzoomen op het onderzoek in laboratoria. Laat leerlingen eerst in tweetallen bespreken wat ze al weten over een laboratorium, wissel dit klassikaal uit. Vertel vervolgens dat een laboratorium (afgekort lab) een ruimte is die is gebouwd om experimenten te doen. Op de Radboud Universiteit zijn veel verschillende laboratoria. Dia 4 t/m 11 zijn voorbeelden van laboratoria die op de Radboud Universiteit te vinden zijn.</a:t>
            </a:r>
            <a:endParaRPr lang="en-US" dirty="0"/>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4</a:t>
            </a:fld>
            <a:endParaRPr lang="nl-NL"/>
          </a:p>
        </p:txBody>
      </p:sp>
    </p:spTree>
    <p:extLst>
      <p:ext uri="{BB962C8B-B14F-4D97-AF65-F5344CB8AC3E}">
        <p14:creationId xmlns:p14="http://schemas.microsoft.com/office/powerpoint/2010/main" val="194570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Vraag aan de kinderen:</a:t>
            </a:r>
            <a:r>
              <a:rPr lang="nl-NL" sz="1200" kern="1200" baseline="0" dirty="0">
                <a:solidFill>
                  <a:schemeClr val="tx1"/>
                </a:solidFill>
                <a:effectLst/>
                <a:latin typeface="+mn-lt"/>
                <a:ea typeface="+mn-ea"/>
                <a:cs typeface="+mn-cs"/>
              </a:rPr>
              <a:t> wat voor lab is dit? Wat voor onderzoek gebeurt hier?</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Dit is het </a:t>
            </a:r>
            <a:r>
              <a:rPr lang="nl-NL" sz="1200" b="1" kern="1200" dirty="0">
                <a:solidFill>
                  <a:schemeClr val="tx1"/>
                </a:solidFill>
                <a:effectLst/>
                <a:latin typeface="+mn-lt"/>
                <a:ea typeface="+mn-ea"/>
                <a:cs typeface="+mn-cs"/>
              </a:rPr>
              <a:t>Virtual </a:t>
            </a:r>
            <a:r>
              <a:rPr lang="nl-NL" sz="1200" b="1" kern="1200" dirty="0" err="1">
                <a:solidFill>
                  <a:schemeClr val="tx1"/>
                </a:solidFill>
                <a:effectLst/>
                <a:latin typeface="+mn-lt"/>
                <a:ea typeface="+mn-ea"/>
                <a:cs typeface="+mn-cs"/>
              </a:rPr>
              <a:t>Reality</a:t>
            </a:r>
            <a:r>
              <a:rPr lang="nl-NL" sz="1200" b="1" kern="1200" dirty="0">
                <a:solidFill>
                  <a:schemeClr val="tx1"/>
                </a:solidFill>
                <a:effectLst/>
                <a:latin typeface="+mn-lt"/>
                <a:ea typeface="+mn-ea"/>
                <a:cs typeface="+mn-cs"/>
              </a:rPr>
              <a:t> Lab. </a:t>
            </a:r>
            <a:r>
              <a:rPr lang="nl-NL" sz="1200" kern="1200" dirty="0">
                <a:solidFill>
                  <a:schemeClr val="tx1"/>
                </a:solidFill>
                <a:effectLst/>
                <a:latin typeface="+mn-lt"/>
                <a:ea typeface="+mn-ea"/>
                <a:cs typeface="+mn-cs"/>
              </a:rPr>
              <a:t>In dit laboratorium worden de proefpersonen in een realistische, virtuele wereld geplaatst. Onderzoekers kunnen dan zien hoe mensen reageren in een bepaalde situatie. In dit lab wordt bijvoorbeeld onderzoek gedaan naar angststoornissen. Als jij bijvoorbeeld hoogtevrees hebt, kunnen onderzoekers jou in deze ruimte laten geloven dat jij op een hoog gebouw staat. Onderzoekers kunnen dan zien hoe jij reageert in deze situatie. Als ze dit onderzoek bij veel mensen uitvoeren, kunnen ze iets zeggen over hoe mensen met hoogtevrees reageren in een enge situatie en wellicht kunnen ze dan ook een plan bedenken hoe ze mensen kunnen helpen. </a:t>
            </a:r>
            <a:endParaRPr lang="en-US" dirty="0"/>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5</a:t>
            </a:fld>
            <a:endParaRPr lang="nl-NL"/>
          </a:p>
        </p:txBody>
      </p:sp>
    </p:spTree>
    <p:extLst>
      <p:ext uri="{BB962C8B-B14F-4D97-AF65-F5344CB8AC3E}">
        <p14:creationId xmlns:p14="http://schemas.microsoft.com/office/powerpoint/2010/main" val="304478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Vraag aan de kinderen:</a:t>
            </a:r>
            <a:r>
              <a:rPr lang="nl-NL" sz="1200" kern="1200" baseline="0" dirty="0">
                <a:solidFill>
                  <a:schemeClr val="tx1"/>
                </a:solidFill>
                <a:effectLst/>
                <a:latin typeface="+mn-lt"/>
                <a:ea typeface="+mn-ea"/>
                <a:cs typeface="+mn-cs"/>
              </a:rPr>
              <a:t> wat voor lab is dit? Wat voor onderzoek gebeurt hier?</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Dit is het </a:t>
            </a:r>
            <a:r>
              <a:rPr lang="nl-NL" sz="1200" b="1" kern="1200" dirty="0">
                <a:solidFill>
                  <a:schemeClr val="tx1"/>
                </a:solidFill>
                <a:effectLst/>
                <a:latin typeface="+mn-lt"/>
                <a:ea typeface="+mn-ea"/>
                <a:cs typeface="+mn-cs"/>
              </a:rPr>
              <a:t>Centraal </a:t>
            </a:r>
            <a:r>
              <a:rPr lang="nl-NL" sz="1200" b="1" kern="1200" dirty="0" err="1">
                <a:solidFill>
                  <a:schemeClr val="tx1"/>
                </a:solidFill>
                <a:effectLst/>
                <a:latin typeface="+mn-lt"/>
                <a:ea typeface="+mn-ea"/>
                <a:cs typeface="+mn-cs"/>
              </a:rPr>
              <a:t>Dierenlab</a:t>
            </a:r>
            <a:r>
              <a:rPr lang="nl-NL" sz="1200" kern="1200" dirty="0">
                <a:solidFill>
                  <a:schemeClr val="tx1"/>
                </a:solidFill>
                <a:effectLst/>
                <a:latin typeface="+mn-lt"/>
                <a:ea typeface="+mn-ea"/>
                <a:cs typeface="+mn-cs"/>
              </a:rPr>
              <a:t>. Hier vinden onderzoeken met dieren plaats. Er wordt bijvoorbeeld onderzocht hoe verschillende soorten dieren leven. Het voordeel van dierenonderzoek in een lab is dat je kunt kijken hoe dieren op een bepaalde situatie reageren. Als je dat in de echte buitenwereld zou doen, is het veel ingewikkelder. Stel je voor dat je wilt weten hoeveel voedsel een muis eet op één dag. Buiten zou je een muis de hele dag moeten volgen in de natuur om te kijken wat hij eet. Je kunt dan niet controleren hoeveel hij gegeten heeft, want voordat je het voedsel kan wegen zit het al in de muis zijn mond. Als je zo’n test in een lab doet, kan je het voedsel wegen en weet je precies wat de muis eet. Je zorgt er dus voor dat andere dingen van buiten géén invloed kunnen hebben op het onderzoek.</a:t>
            </a:r>
          </a:p>
          <a:p>
            <a:r>
              <a:rPr lang="nl-NL" sz="1200" kern="1200" dirty="0">
                <a:solidFill>
                  <a:schemeClr val="tx1"/>
                </a:solidFill>
                <a:effectLst/>
                <a:latin typeface="+mn-lt"/>
                <a:ea typeface="+mn-ea"/>
                <a:cs typeface="+mn-cs"/>
              </a:rPr>
              <a:t>Tegenwoordig proberen onderzoekers steeds minder dierexperimenten</a:t>
            </a:r>
            <a:r>
              <a:rPr lang="nl-NL" sz="1200" kern="1200" baseline="0" dirty="0">
                <a:solidFill>
                  <a:schemeClr val="tx1"/>
                </a:solidFill>
                <a:effectLst/>
                <a:latin typeface="+mn-lt"/>
                <a:ea typeface="+mn-ea"/>
                <a:cs typeface="+mn-cs"/>
              </a:rPr>
              <a:t> te doen</a:t>
            </a:r>
            <a:r>
              <a:rPr lang="nl-NL" sz="1200" kern="1200" dirty="0">
                <a:solidFill>
                  <a:schemeClr val="tx1"/>
                </a:solidFill>
                <a:effectLst/>
                <a:latin typeface="+mn-lt"/>
                <a:ea typeface="+mn-ea"/>
                <a:cs typeface="+mn-cs"/>
              </a:rPr>
              <a:t>. Dit heeft verschillende redenen. Eén reden is dat sommige mensen tegen dieronderzoek zijn. Zo zie je op steeds meer producten, bijvoorbeeld make-up of handcrème, staan dat het dierproefvrij is. Een andere reden is dat er steeds meer methodes</a:t>
            </a:r>
            <a:r>
              <a:rPr lang="nl-NL" sz="1200" kern="1200" baseline="0" dirty="0">
                <a:solidFill>
                  <a:schemeClr val="tx1"/>
                </a:solidFill>
                <a:effectLst/>
                <a:latin typeface="+mn-lt"/>
                <a:ea typeface="+mn-ea"/>
                <a:cs typeface="+mn-cs"/>
              </a:rPr>
              <a:t> zonder dieren bedacht </a:t>
            </a:r>
            <a:r>
              <a:rPr lang="nl-NL" sz="1200" kern="1200" dirty="0">
                <a:solidFill>
                  <a:schemeClr val="tx1"/>
                </a:solidFill>
                <a:effectLst/>
                <a:latin typeface="+mn-lt"/>
                <a:ea typeface="+mn-ea"/>
                <a:cs typeface="+mn-cs"/>
              </a:rPr>
              <a:t>worden en dat er steeds betere apparatuur is voor</a:t>
            </a:r>
            <a:r>
              <a:rPr lang="nl-NL" sz="1200" kern="1200" baseline="0" dirty="0">
                <a:solidFill>
                  <a:schemeClr val="tx1"/>
                </a:solidFill>
                <a:effectLst/>
                <a:latin typeface="+mn-lt"/>
                <a:ea typeface="+mn-ea"/>
                <a:cs typeface="+mn-cs"/>
              </a:rPr>
              <a:t> onderzoek </a:t>
            </a:r>
            <a:r>
              <a:rPr lang="nl-NL" sz="1200" kern="1200" dirty="0">
                <a:solidFill>
                  <a:schemeClr val="tx1"/>
                </a:solidFill>
                <a:effectLst/>
                <a:latin typeface="+mn-lt"/>
                <a:ea typeface="+mn-ea"/>
                <a:cs typeface="+mn-cs"/>
              </a:rPr>
              <a:t>zonder dieren. In de link (artikel met filmpje) kun je het </a:t>
            </a:r>
            <a:r>
              <a:rPr lang="nl-NL" sz="1200" kern="1200" dirty="0" err="1">
                <a:solidFill>
                  <a:schemeClr val="tx1"/>
                </a:solidFill>
                <a:effectLst/>
                <a:latin typeface="+mn-lt"/>
                <a:ea typeface="+mn-ea"/>
                <a:cs typeface="+mn-cs"/>
              </a:rPr>
              <a:t>dierenlab</a:t>
            </a:r>
            <a:r>
              <a:rPr lang="nl-NL" sz="1200" kern="1200" dirty="0">
                <a:solidFill>
                  <a:schemeClr val="tx1"/>
                </a:solidFill>
                <a:effectLst/>
                <a:latin typeface="+mn-lt"/>
                <a:ea typeface="+mn-ea"/>
                <a:cs typeface="+mn-cs"/>
              </a:rPr>
              <a:t> in Nijmegen zien.</a:t>
            </a: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6</a:t>
            </a:fld>
            <a:endParaRPr lang="nl-NL"/>
          </a:p>
        </p:txBody>
      </p:sp>
    </p:spTree>
    <p:extLst>
      <p:ext uri="{BB962C8B-B14F-4D97-AF65-F5344CB8AC3E}">
        <p14:creationId xmlns:p14="http://schemas.microsoft.com/office/powerpoint/2010/main" val="91322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Vraag aan de kinderen:</a:t>
            </a:r>
            <a:r>
              <a:rPr lang="nl-NL" sz="1200" kern="1200" baseline="0" dirty="0">
                <a:solidFill>
                  <a:schemeClr val="tx1"/>
                </a:solidFill>
                <a:effectLst/>
                <a:latin typeface="+mn-lt"/>
                <a:ea typeface="+mn-ea"/>
                <a:cs typeface="+mn-cs"/>
              </a:rPr>
              <a:t> wat voor lab is dit? Wat voor onderzoek gebeurt hier?</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Dit is het </a:t>
            </a:r>
            <a:r>
              <a:rPr lang="nl-NL" sz="1200" b="1" kern="1200" dirty="0">
                <a:solidFill>
                  <a:schemeClr val="tx1"/>
                </a:solidFill>
                <a:effectLst/>
                <a:latin typeface="+mn-lt"/>
                <a:ea typeface="+mn-ea"/>
                <a:cs typeface="+mn-cs"/>
              </a:rPr>
              <a:t>Robotica-Lab. </a:t>
            </a:r>
            <a:r>
              <a:rPr lang="nl-NL" sz="1200" kern="1200" dirty="0">
                <a:solidFill>
                  <a:schemeClr val="tx1"/>
                </a:solidFill>
                <a:effectLst/>
                <a:latin typeface="+mn-lt"/>
                <a:ea typeface="+mn-ea"/>
                <a:cs typeface="+mn-cs"/>
              </a:rPr>
              <a:t>Je vindt hier veel verschillende soorten robots. Er wordt bijvoorbeeld onderzoek gedaan naar hoe mensen en robots communiceren. In dit laboratorium hebben ze een robot gemaakt, </a:t>
            </a:r>
            <a:r>
              <a:rPr lang="nl-NL" sz="1200" kern="1200" dirty="0" err="1">
                <a:solidFill>
                  <a:schemeClr val="tx1"/>
                </a:solidFill>
                <a:effectLst/>
                <a:latin typeface="+mn-lt"/>
                <a:ea typeface="+mn-ea"/>
                <a:cs typeface="+mn-cs"/>
              </a:rPr>
              <a:t>Pepper</a:t>
            </a:r>
            <a:r>
              <a:rPr lang="nl-NL" sz="1200" kern="1200" dirty="0">
                <a:solidFill>
                  <a:schemeClr val="tx1"/>
                </a:solidFill>
                <a:effectLst/>
                <a:latin typeface="+mn-lt"/>
                <a:ea typeface="+mn-ea"/>
                <a:cs typeface="+mn-cs"/>
              </a:rPr>
              <a:t>, die ze leren om menselijke emoties te herkennen. Hij herkent al blijdschap en bedroefdheid, maar nog niet alle emoties. Zulk onderzoek is belangrijk, omdat in de toekomst steeds meer mensen-banen vervangen gaan worden door robots. Stel je voor dat ze op een dag de juf of meester willen vervangen voor een robot, maar dat de robot niet kan inschatten hoe iemand zich voelt. Dan krijg je een robot die alleen informatie geeft, maar niet écht kan inspelen op een ander.</a:t>
            </a:r>
            <a:endParaRPr lang="en-US" dirty="0"/>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7</a:t>
            </a:fld>
            <a:endParaRPr lang="nl-NL"/>
          </a:p>
        </p:txBody>
      </p:sp>
    </p:spTree>
    <p:extLst>
      <p:ext uri="{BB962C8B-B14F-4D97-AF65-F5344CB8AC3E}">
        <p14:creationId xmlns:p14="http://schemas.microsoft.com/office/powerpoint/2010/main" val="2492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Vraag aan de kinderen:</a:t>
            </a:r>
            <a:r>
              <a:rPr lang="nl-NL" sz="1200" kern="1200" baseline="0" dirty="0">
                <a:solidFill>
                  <a:schemeClr val="tx1"/>
                </a:solidFill>
                <a:effectLst/>
                <a:latin typeface="+mn-lt"/>
                <a:ea typeface="+mn-ea"/>
                <a:cs typeface="+mn-cs"/>
              </a:rPr>
              <a:t> wat voor lab is dit? Wat voor onderzoek gebeurt hier?</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Dit is het </a:t>
            </a:r>
            <a:r>
              <a:rPr lang="nl-NL" sz="1200" b="1" kern="1200" dirty="0">
                <a:solidFill>
                  <a:schemeClr val="tx1"/>
                </a:solidFill>
                <a:effectLst/>
                <a:latin typeface="+mn-lt"/>
                <a:ea typeface="+mn-ea"/>
                <a:cs typeface="+mn-cs"/>
              </a:rPr>
              <a:t>Sport-Lab. </a:t>
            </a:r>
            <a:r>
              <a:rPr lang="nl-NL" sz="1200" kern="1200" dirty="0">
                <a:solidFill>
                  <a:schemeClr val="tx1"/>
                </a:solidFill>
                <a:effectLst/>
                <a:latin typeface="+mn-lt"/>
                <a:ea typeface="+mn-ea"/>
                <a:cs typeface="+mn-cs"/>
              </a:rPr>
              <a:t>In dit lab doen ze onderzoek naar hoe je lichaam reageert bij bepaalde inspanningen. Hier krijg je meetapparatuur op je lichaam voor je hartslag, je spierspanning, je lichaamstemperatuur enzovoorts. Als je dan bijvoorbeeld een stuk moet rennen op een loopband, kan alles precies gemeten worden. </a:t>
            </a:r>
            <a:endParaRPr lang="en-US" dirty="0"/>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8</a:t>
            </a:fld>
            <a:endParaRPr lang="nl-NL"/>
          </a:p>
        </p:txBody>
      </p:sp>
    </p:spTree>
    <p:extLst>
      <p:ext uri="{BB962C8B-B14F-4D97-AF65-F5344CB8AC3E}">
        <p14:creationId xmlns:p14="http://schemas.microsoft.com/office/powerpoint/2010/main" val="238046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Vraag aan de kinderen:</a:t>
            </a:r>
            <a:r>
              <a:rPr lang="nl-NL" sz="1200" kern="1200" baseline="0" dirty="0">
                <a:solidFill>
                  <a:schemeClr val="tx1"/>
                </a:solidFill>
                <a:effectLst/>
                <a:latin typeface="+mn-lt"/>
                <a:ea typeface="+mn-ea"/>
                <a:cs typeface="+mn-cs"/>
              </a:rPr>
              <a:t> wat voor lab is dit? Wat voor onderzoek gebeurt hier?</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Dit is het </a:t>
            </a:r>
            <a:r>
              <a:rPr lang="nl-NL" sz="1200" b="1" kern="1200" dirty="0">
                <a:solidFill>
                  <a:schemeClr val="tx1"/>
                </a:solidFill>
                <a:effectLst/>
                <a:latin typeface="+mn-lt"/>
                <a:ea typeface="+mn-ea"/>
                <a:cs typeface="+mn-cs"/>
              </a:rPr>
              <a:t>Botsende </a:t>
            </a:r>
            <a:r>
              <a:rPr lang="nl-NL" sz="1200" b="1" kern="1200" dirty="0" err="1">
                <a:solidFill>
                  <a:schemeClr val="tx1"/>
                </a:solidFill>
                <a:effectLst/>
                <a:latin typeface="+mn-lt"/>
                <a:ea typeface="+mn-ea"/>
                <a:cs typeface="+mn-cs"/>
              </a:rPr>
              <a:t>moleculenlab</a:t>
            </a:r>
            <a:r>
              <a:rPr lang="nl-NL" sz="1200" kern="1200" dirty="0">
                <a:solidFill>
                  <a:schemeClr val="tx1"/>
                </a:solidFill>
                <a:effectLst/>
                <a:latin typeface="+mn-lt"/>
                <a:ea typeface="+mn-ea"/>
                <a:cs typeface="+mn-cs"/>
              </a:rPr>
              <a:t>. In dit lab wordt onderzoek gedaan naar</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moleculen. Alles om ons heen bestaat uit moleculen: jijzelf, het eten en drinken dat je elke dag neemt, de stoel waarop je zit en de lucht die je inademt. Moleculen vormen dus de bouwstenen van alles. Moleculen zijn alleen zo klein dat je ze niet kunt zien, zelfs niet met de sterkste microscoop. Om ze wel te kunnen zien heb je speciale apparatuur nodig (zie foto op de PowerPoint). In dit lab zijn er speciale apparaten waardoor je de moleculen wel kunt zien.</a:t>
            </a:r>
            <a:endParaRPr lang="en-US" dirty="0"/>
          </a:p>
        </p:txBody>
      </p:sp>
      <p:sp>
        <p:nvSpPr>
          <p:cNvPr id="4" name="Tijdelijke aanduiding voor dianummer 3"/>
          <p:cNvSpPr>
            <a:spLocks noGrp="1"/>
          </p:cNvSpPr>
          <p:nvPr>
            <p:ph type="sldNum" sz="quarter" idx="10"/>
          </p:nvPr>
        </p:nvSpPr>
        <p:spPr/>
        <p:txBody>
          <a:bodyPr/>
          <a:lstStyle/>
          <a:p>
            <a:fld id="{7918409E-CE00-4626-84DC-555F6A0D008B}" type="slidenum">
              <a:rPr lang="nl-NL" smtClean="0"/>
              <a:t>9</a:t>
            </a:fld>
            <a:endParaRPr lang="nl-NL"/>
          </a:p>
        </p:txBody>
      </p:sp>
    </p:spTree>
    <p:extLst>
      <p:ext uri="{BB962C8B-B14F-4D97-AF65-F5344CB8AC3E}">
        <p14:creationId xmlns:p14="http://schemas.microsoft.com/office/powerpoint/2010/main" val="1461314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a:solidFill>
                  <a:srgbClr val="008295"/>
                </a:solidFill>
              </a:defRPr>
            </a:lvl1pPr>
          </a:lstStyle>
          <a:p>
            <a:r>
              <a:rPr lang="nl-NL"/>
              <a:t>Klik om de stijl te bewerken</a:t>
            </a:r>
            <a:endParaRPr lang="nl-NL" dirty="0"/>
          </a:p>
        </p:txBody>
      </p:sp>
      <p:sp>
        <p:nvSpPr>
          <p:cNvPr id="3" name="Subtitle 2"/>
          <p:cNvSpPr>
            <a:spLocks noGrp="1"/>
          </p:cNvSpPr>
          <p:nvPr>
            <p:ph type="subTitle" idx="1"/>
          </p:nvPr>
        </p:nvSpPr>
        <p:spPr>
          <a:xfrm>
            <a:off x="1828800" y="3886200"/>
            <a:ext cx="8534400" cy="1905000"/>
          </a:xfrm>
        </p:spPr>
        <p:txBody>
          <a:bodyPr/>
          <a:lstStyle>
            <a:lvl1pPr marL="0" indent="0" algn="ctr">
              <a:buNone/>
              <a:defRPr baseline="0">
                <a:solidFill>
                  <a:srgbClr val="008295"/>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endParaRPr lang="en-US" dirty="0"/>
          </a:p>
        </p:txBody>
      </p:sp>
      <p:sp>
        <p:nvSpPr>
          <p:cNvPr id="16" name="Rectangle 4"/>
          <p:cNvSpPr>
            <a:spLocks noGrp="1" noChangeArrowheads="1"/>
          </p:cNvSpPr>
          <p:nvPr>
            <p:ph type="dt" sz="half" idx="10"/>
          </p:nvPr>
        </p:nvSpPr>
        <p:spPr>
          <a:xfrm>
            <a:off x="9652000" y="6248400"/>
            <a:ext cx="1930400" cy="476250"/>
          </a:xfrm>
          <a:prstGeom prst="rect">
            <a:avLst/>
          </a:prstGeom>
          <a:ln/>
        </p:spPr>
        <p:txBody>
          <a:bodyPr/>
          <a:lstStyle>
            <a:lvl1pPr marL="0" indent="0" algn="r">
              <a:defRPr sz="1800">
                <a:solidFill>
                  <a:srgbClr val="FF6600"/>
                </a:solidFill>
                <a:latin typeface="Calibri" panose="020F0502020204030204" pitchFamily="34" charset="0"/>
              </a:defRPr>
            </a:lvl1pPr>
          </a:lstStyle>
          <a:p>
            <a:fld id="{DF6D57BC-35D4-405A-A05D-72CBE22A3707}" type="datetimeFigureOut">
              <a:rPr lang="nl-NL" smtClean="0"/>
              <a:t>16-2-2022</a:t>
            </a:fld>
            <a:endParaRPr lang="nl-NL"/>
          </a:p>
        </p:txBody>
      </p:sp>
      <p:sp>
        <p:nvSpPr>
          <p:cNvPr id="17" name="Rectangle 5"/>
          <p:cNvSpPr>
            <a:spLocks noGrp="1" noChangeArrowheads="1"/>
          </p:cNvSpPr>
          <p:nvPr>
            <p:ph type="ftr" sz="quarter" idx="11"/>
          </p:nvPr>
        </p:nvSpPr>
        <p:spPr>
          <a:xfrm>
            <a:off x="5486400" y="6248400"/>
            <a:ext cx="4064000" cy="476250"/>
          </a:xfrm>
          <a:prstGeom prst="rect">
            <a:avLst/>
          </a:prstGeom>
          <a:ln/>
        </p:spPr>
        <p:txBody>
          <a:bodyPr/>
          <a:lstStyle>
            <a:lvl1pPr algn="r">
              <a:defRPr>
                <a:solidFill>
                  <a:srgbClr val="FF6600"/>
                </a:solidFill>
                <a:latin typeface="Calibri" panose="020F0502020204030204" pitchFamily="34" charset="0"/>
              </a:defRPr>
            </a:lvl1pPr>
          </a:lstStyle>
          <a:p>
            <a:endParaRPr lang="nl-NL"/>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304" y="163492"/>
            <a:ext cx="3026423" cy="720080"/>
          </a:xfrm>
          <a:prstGeom prst="rect">
            <a:avLst/>
          </a:prstGeom>
        </p:spPr>
      </p:pic>
    </p:spTree>
    <p:extLst>
      <p:ext uri="{BB962C8B-B14F-4D97-AF65-F5344CB8AC3E}">
        <p14:creationId xmlns:p14="http://schemas.microsoft.com/office/powerpoint/2010/main" val="16159871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Calibri" pitchFamily="34" charset="0"/>
              </a:defRPr>
            </a:lvl1pPr>
          </a:lstStyle>
          <a:p>
            <a:r>
              <a:rPr lang="nl-NL"/>
              <a:t>Klik om de stijl te bewerken</a:t>
            </a:r>
            <a:endParaRPr lang="nl-NL"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Rectangle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69B83CEA-B7B2-46A2-A227-64F534441B5A}" type="slidenum">
              <a:rPr lang="nl-NL" smtClean="0"/>
              <a:t>‹nr.›</a:t>
            </a:fld>
            <a:endParaRPr lang="nl-NL"/>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320" y="6354933"/>
            <a:ext cx="1788064" cy="425435"/>
          </a:xfrm>
          <a:prstGeom prst="rect">
            <a:avLst/>
          </a:prstGeom>
        </p:spPr>
      </p:pic>
      <p:cxnSp>
        <p:nvCxnSpPr>
          <p:cNvPr id="8" name="Rechte verbindingslijn 7"/>
          <p:cNvCxnSpPr/>
          <p:nvPr/>
        </p:nvCxnSpPr>
        <p:spPr bwMode="auto">
          <a:xfrm>
            <a:off x="-2" y="6277232"/>
            <a:ext cx="12192002" cy="4506"/>
          </a:xfrm>
          <a:prstGeom prst="line">
            <a:avLst/>
          </a:prstGeom>
          <a:solidFill>
            <a:schemeClr val="accent1"/>
          </a:solidFill>
          <a:ln w="9525" cap="flat" cmpd="sng" algn="ctr">
            <a:solidFill>
              <a:srgbClr val="008295"/>
            </a:solidFill>
            <a:prstDash val="solid"/>
            <a:round/>
            <a:headEnd type="none" w="med" len="med"/>
            <a:tailEnd type="none" w="med" len="med"/>
          </a:ln>
          <a:effectLst/>
        </p:spPr>
      </p:cxnSp>
    </p:spTree>
    <p:extLst>
      <p:ext uri="{BB962C8B-B14F-4D97-AF65-F5344CB8AC3E}">
        <p14:creationId xmlns:p14="http://schemas.microsoft.com/office/powerpoint/2010/main" val="6227265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11" name="Rectangle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69B83CEA-B7B2-46A2-A227-64F534441B5A}" type="slidenum">
              <a:rPr lang="nl-NL" smtClean="0"/>
              <a:t>‹nr.›</a:t>
            </a:fld>
            <a:endParaRPr lang="nl-NL"/>
          </a:p>
        </p:txBody>
      </p:sp>
      <p:pic>
        <p:nvPicPr>
          <p:cNvPr id="12" name="Afbeelding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320" y="6354933"/>
            <a:ext cx="1788064" cy="425435"/>
          </a:xfrm>
          <a:prstGeom prst="rect">
            <a:avLst/>
          </a:prstGeom>
        </p:spPr>
      </p:pic>
      <p:cxnSp>
        <p:nvCxnSpPr>
          <p:cNvPr id="13" name="Rechte verbindingslijn 12"/>
          <p:cNvCxnSpPr/>
          <p:nvPr/>
        </p:nvCxnSpPr>
        <p:spPr bwMode="auto">
          <a:xfrm>
            <a:off x="-2" y="6277232"/>
            <a:ext cx="12192002" cy="4506"/>
          </a:xfrm>
          <a:prstGeom prst="line">
            <a:avLst/>
          </a:prstGeom>
          <a:solidFill>
            <a:schemeClr val="accent1"/>
          </a:solidFill>
          <a:ln w="9525" cap="flat" cmpd="sng" algn="ctr">
            <a:solidFill>
              <a:srgbClr val="008295"/>
            </a:solidFill>
            <a:prstDash val="solid"/>
            <a:round/>
            <a:headEnd type="none" w="med" len="med"/>
            <a:tailEnd type="none" w="med" len="med"/>
          </a:ln>
          <a:effectLst/>
        </p:spPr>
      </p:cxnSp>
    </p:spTree>
    <p:extLst>
      <p:ext uri="{BB962C8B-B14F-4D97-AF65-F5344CB8AC3E}">
        <p14:creationId xmlns:p14="http://schemas.microsoft.com/office/powerpoint/2010/main" val="32648637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69B83CEA-B7B2-46A2-A227-64F534441B5A}" type="slidenum">
              <a:rPr lang="nl-NL" smtClean="0"/>
              <a:t>‹nr.›</a:t>
            </a:fld>
            <a:endParaRPr lang="nl-NL"/>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320" y="6354933"/>
            <a:ext cx="1788064" cy="425435"/>
          </a:xfrm>
          <a:prstGeom prst="rect">
            <a:avLst/>
          </a:prstGeom>
        </p:spPr>
      </p:pic>
      <p:cxnSp>
        <p:nvCxnSpPr>
          <p:cNvPr id="9" name="Rechte verbindingslijn 8"/>
          <p:cNvCxnSpPr/>
          <p:nvPr/>
        </p:nvCxnSpPr>
        <p:spPr bwMode="auto">
          <a:xfrm>
            <a:off x="-2" y="6277232"/>
            <a:ext cx="12192002" cy="4506"/>
          </a:xfrm>
          <a:prstGeom prst="line">
            <a:avLst/>
          </a:prstGeom>
          <a:solidFill>
            <a:schemeClr val="accent1"/>
          </a:solidFill>
          <a:ln w="9525" cap="flat" cmpd="sng" algn="ctr">
            <a:solidFill>
              <a:srgbClr val="008295"/>
            </a:solidFill>
            <a:prstDash val="solid"/>
            <a:round/>
            <a:headEnd type="none" w="med" len="med"/>
            <a:tailEnd type="none" w="med" len="med"/>
          </a:ln>
          <a:effectLst/>
        </p:spPr>
      </p:cxnSp>
    </p:spTree>
    <p:extLst>
      <p:ext uri="{BB962C8B-B14F-4D97-AF65-F5344CB8AC3E}">
        <p14:creationId xmlns:p14="http://schemas.microsoft.com/office/powerpoint/2010/main" val="9624638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69B83CEA-B7B2-46A2-A227-64F534441B5A}" type="slidenum">
              <a:rPr lang="nl-NL" smtClean="0"/>
              <a:t>‹nr.›</a:t>
            </a:fld>
            <a:endParaRPr lang="nl-NL"/>
          </a:p>
        </p:txBody>
      </p:sp>
    </p:spTree>
    <p:extLst>
      <p:ext uri="{BB962C8B-B14F-4D97-AF65-F5344CB8AC3E}">
        <p14:creationId xmlns:p14="http://schemas.microsoft.com/office/powerpoint/2010/main" val="5431261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63084" y="4191003"/>
            <a:ext cx="10363200" cy="904875"/>
          </a:xfrm>
        </p:spPr>
        <p:txBody>
          <a:bodyPr anchor="t"/>
          <a:lstStyle>
            <a:lvl1pPr algn="l">
              <a:defRPr sz="4800" b="0" cap="none" baseline="0"/>
            </a:lvl1pPr>
          </a:lstStyle>
          <a:p>
            <a:r>
              <a:rPr lang="nl-NL"/>
              <a:t>Klik om de stijl te bewerken</a:t>
            </a:r>
            <a:endParaRPr lang="nl-NL" dirty="0"/>
          </a:p>
        </p:txBody>
      </p:sp>
      <p:sp>
        <p:nvSpPr>
          <p:cNvPr id="3" name="Text Placeholder 2"/>
          <p:cNvSpPr>
            <a:spLocks noGrp="1"/>
          </p:cNvSpPr>
          <p:nvPr>
            <p:ph type="body" idx="1"/>
          </p:nvPr>
        </p:nvSpPr>
        <p:spPr>
          <a:xfrm>
            <a:off x="962684" y="5095875"/>
            <a:ext cx="10314917" cy="38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Tekststijl van het model bewerken</a:t>
            </a:r>
          </a:p>
        </p:txBody>
      </p:sp>
      <p:sp>
        <p:nvSpPr>
          <p:cNvPr id="7" name="Rectangle 4"/>
          <p:cNvSpPr>
            <a:spLocks noGrp="1" noChangeArrowheads="1"/>
          </p:cNvSpPr>
          <p:nvPr>
            <p:ph type="dt" sz="half" idx="10"/>
          </p:nvPr>
        </p:nvSpPr>
        <p:spPr>
          <a:xfrm>
            <a:off x="9550400" y="6248400"/>
            <a:ext cx="1828800" cy="476250"/>
          </a:xfrm>
          <a:prstGeom prst="rect">
            <a:avLst/>
          </a:prstGeom>
          <a:ln/>
        </p:spPr>
        <p:txBody>
          <a:bodyPr/>
          <a:lstStyle>
            <a:lvl1pPr algn="r">
              <a:defRPr sz="1800">
                <a:solidFill>
                  <a:srgbClr val="FF6600"/>
                </a:solidFill>
                <a:latin typeface="Calibri" panose="020F0502020204030204" pitchFamily="34" charset="0"/>
              </a:defRPr>
            </a:lvl1pPr>
          </a:lstStyle>
          <a:p>
            <a:fld id="{DF6D57BC-35D4-405A-A05D-72CBE22A3707}" type="datetimeFigureOut">
              <a:rPr lang="nl-NL" smtClean="0"/>
              <a:t>16-2-2022</a:t>
            </a:fld>
            <a:endParaRPr lang="nl-NL"/>
          </a:p>
        </p:txBody>
      </p:sp>
      <p:sp>
        <p:nvSpPr>
          <p:cNvPr id="8" name="Rectangle 5"/>
          <p:cNvSpPr>
            <a:spLocks noGrp="1" noChangeArrowheads="1"/>
          </p:cNvSpPr>
          <p:nvPr>
            <p:ph type="ftr" sz="quarter" idx="11"/>
          </p:nvPr>
        </p:nvSpPr>
        <p:spPr>
          <a:xfrm>
            <a:off x="5181600" y="6248400"/>
            <a:ext cx="4267200" cy="476250"/>
          </a:xfrm>
          <a:prstGeom prst="rect">
            <a:avLst/>
          </a:prstGeom>
          <a:ln/>
        </p:spPr>
        <p:txBody>
          <a:bodyPr/>
          <a:lstStyle>
            <a:lvl1pPr>
              <a:defRPr>
                <a:solidFill>
                  <a:srgbClr val="FF6600"/>
                </a:solidFill>
                <a:latin typeface="Calibri" panose="020F0502020204030204" pitchFamily="34" charset="0"/>
              </a:defRPr>
            </a:lvl1pPr>
          </a:lstStyle>
          <a:p>
            <a:endParaRPr lang="nl-NL"/>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304" y="163492"/>
            <a:ext cx="3026423" cy="720080"/>
          </a:xfrm>
          <a:prstGeom prst="rect">
            <a:avLst/>
          </a:prstGeom>
        </p:spPr>
      </p:pic>
    </p:spTree>
    <p:extLst>
      <p:ext uri="{BB962C8B-B14F-4D97-AF65-F5344CB8AC3E}">
        <p14:creationId xmlns:p14="http://schemas.microsoft.com/office/powerpoint/2010/main" val="34638083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sz="half" idx="1"/>
          </p:nvPr>
        </p:nvSpPr>
        <p:spPr>
          <a:xfrm>
            <a:off x="609600" y="1600203"/>
            <a:ext cx="53848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p:cNvSpPr>
            <a:spLocks noGrp="1"/>
          </p:cNvSpPr>
          <p:nvPr>
            <p:ph sz="half" idx="2"/>
          </p:nvPr>
        </p:nvSpPr>
        <p:spPr>
          <a:xfrm>
            <a:off x="6197600" y="1600203"/>
            <a:ext cx="53848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Rectangle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69B83CEA-B7B2-46A2-A227-64F534441B5A}" type="slidenum">
              <a:rPr lang="nl-NL" smtClean="0"/>
              <a:t>‹nr.›</a:t>
            </a:fld>
            <a:endParaRPr lang="nl-NL"/>
          </a:p>
        </p:txBody>
      </p:sp>
      <p:pic>
        <p:nvPicPr>
          <p:cNvPr id="11" name="Afbeelding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320" y="6354933"/>
            <a:ext cx="1788064" cy="425435"/>
          </a:xfrm>
          <a:prstGeom prst="rect">
            <a:avLst/>
          </a:prstGeom>
        </p:spPr>
      </p:pic>
      <p:cxnSp>
        <p:nvCxnSpPr>
          <p:cNvPr id="12" name="Rechte verbindingslijn 11"/>
          <p:cNvCxnSpPr/>
          <p:nvPr/>
        </p:nvCxnSpPr>
        <p:spPr bwMode="auto">
          <a:xfrm>
            <a:off x="-2" y="6277232"/>
            <a:ext cx="12192002" cy="4506"/>
          </a:xfrm>
          <a:prstGeom prst="line">
            <a:avLst/>
          </a:prstGeom>
          <a:solidFill>
            <a:schemeClr val="accent1"/>
          </a:solidFill>
          <a:ln w="9525" cap="flat" cmpd="sng" algn="ctr">
            <a:solidFill>
              <a:srgbClr val="008295"/>
            </a:solidFill>
            <a:prstDash val="solid"/>
            <a:round/>
            <a:headEnd type="none" w="med" len="med"/>
            <a:tailEnd type="none" w="med" len="med"/>
          </a:ln>
          <a:effectLst/>
        </p:spPr>
      </p:cxnSp>
    </p:spTree>
    <p:extLst>
      <p:ext uri="{BB962C8B-B14F-4D97-AF65-F5344CB8AC3E}">
        <p14:creationId xmlns:p14="http://schemas.microsoft.com/office/powerpoint/2010/main" val="1131508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93369" y="2174875"/>
            <a:ext cx="5389033" cy="3951288"/>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Rectangle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69B83CEA-B7B2-46A2-A227-64F534441B5A}" type="slidenum">
              <a:rPr lang="nl-NL" smtClean="0"/>
              <a:t>‹nr.›</a:t>
            </a:fld>
            <a:endParaRPr lang="nl-NL"/>
          </a:p>
        </p:txBody>
      </p:sp>
      <p:pic>
        <p:nvPicPr>
          <p:cNvPr id="13" name="Afbeelding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320" y="6354933"/>
            <a:ext cx="1788064" cy="425435"/>
          </a:xfrm>
          <a:prstGeom prst="rect">
            <a:avLst/>
          </a:prstGeom>
        </p:spPr>
      </p:pic>
      <p:cxnSp>
        <p:nvCxnSpPr>
          <p:cNvPr id="14" name="Rechte verbindingslijn 13"/>
          <p:cNvCxnSpPr/>
          <p:nvPr/>
        </p:nvCxnSpPr>
        <p:spPr bwMode="auto">
          <a:xfrm>
            <a:off x="-2" y="6277232"/>
            <a:ext cx="12192002" cy="4506"/>
          </a:xfrm>
          <a:prstGeom prst="line">
            <a:avLst/>
          </a:prstGeom>
          <a:solidFill>
            <a:schemeClr val="accent1"/>
          </a:solidFill>
          <a:ln w="9525" cap="flat" cmpd="sng" algn="ctr">
            <a:solidFill>
              <a:srgbClr val="008295"/>
            </a:solidFill>
            <a:prstDash val="solid"/>
            <a:round/>
            <a:headEnd type="none" w="med" len="med"/>
            <a:tailEnd type="none" w="med" len="med"/>
          </a:ln>
          <a:effectLst/>
        </p:spPr>
      </p:cxnSp>
    </p:spTree>
    <p:extLst>
      <p:ext uri="{BB962C8B-B14F-4D97-AF65-F5344CB8AC3E}">
        <p14:creationId xmlns:p14="http://schemas.microsoft.com/office/powerpoint/2010/main" val="13108315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dirty="0"/>
              <a:t>Klik om de stijl te bewerken</a:t>
            </a:r>
            <a:endParaRPr lang="en-US" dirty="0"/>
          </a:p>
        </p:txBody>
      </p:sp>
      <p:sp>
        <p:nvSpPr>
          <p:cNvPr id="1029"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1" name="Rectangle 4"/>
          <p:cNvSpPr>
            <a:spLocks noGrp="1" noChangeArrowheads="1"/>
          </p:cNvSpPr>
          <p:nvPr>
            <p:ph type="dt" sz="half" idx="2"/>
          </p:nvPr>
        </p:nvSpPr>
        <p:spPr>
          <a:xfrm>
            <a:off x="5689600" y="6248400"/>
            <a:ext cx="1625600" cy="476250"/>
          </a:xfrm>
          <a:prstGeom prst="rect">
            <a:avLst/>
          </a:prstGeom>
          <a:ln/>
        </p:spPr>
        <p:txBody>
          <a:bodyPr/>
          <a:lstStyle>
            <a:lvl1pPr algn="r">
              <a:defRPr sz="1800">
                <a:solidFill>
                  <a:srgbClr val="FF6600"/>
                </a:solidFill>
                <a:latin typeface="Calibri" panose="020F0502020204030204" pitchFamily="34" charset="0"/>
              </a:defRPr>
            </a:lvl1pPr>
          </a:lstStyle>
          <a:p>
            <a:fld id="{DF6D57BC-35D4-405A-A05D-72CBE22A3707}" type="datetimeFigureOut">
              <a:rPr lang="nl-NL" smtClean="0"/>
              <a:t>16-2-2022</a:t>
            </a:fld>
            <a:endParaRPr lang="nl-NL"/>
          </a:p>
        </p:txBody>
      </p:sp>
      <p:sp>
        <p:nvSpPr>
          <p:cNvPr id="12" name="Rectangle 5"/>
          <p:cNvSpPr>
            <a:spLocks noGrp="1" noChangeArrowheads="1"/>
          </p:cNvSpPr>
          <p:nvPr>
            <p:ph type="ftr" sz="quarter" idx="3"/>
          </p:nvPr>
        </p:nvSpPr>
        <p:spPr>
          <a:xfrm>
            <a:off x="1727200" y="6248400"/>
            <a:ext cx="3860800" cy="476250"/>
          </a:xfrm>
          <a:prstGeom prst="rect">
            <a:avLst/>
          </a:prstGeom>
          <a:ln/>
        </p:spPr>
        <p:txBody>
          <a:bodyPr/>
          <a:lstStyle>
            <a:lvl1pPr>
              <a:defRPr>
                <a:solidFill>
                  <a:srgbClr val="FF6600"/>
                </a:solidFill>
                <a:latin typeface="Calibri" panose="020F0502020204030204" pitchFamily="34" charset="0"/>
              </a:defRPr>
            </a:lvl1pPr>
          </a:lstStyle>
          <a:p>
            <a:endParaRPr lang="nl-NL"/>
          </a:p>
        </p:txBody>
      </p:sp>
    </p:spTree>
    <p:extLst>
      <p:ext uri="{BB962C8B-B14F-4D97-AF65-F5344CB8AC3E}">
        <p14:creationId xmlns:p14="http://schemas.microsoft.com/office/powerpoint/2010/main" val="191093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txStyles>
    <p:titleStyle>
      <a:lvl1pPr algn="l" rtl="0" eaLnBrk="1" fontAlgn="base" hangingPunct="1">
        <a:spcBef>
          <a:spcPct val="0"/>
        </a:spcBef>
        <a:spcAft>
          <a:spcPct val="0"/>
        </a:spcAft>
        <a:defRPr sz="3600" b="0">
          <a:solidFill>
            <a:srgbClr val="008295"/>
          </a:solidFill>
          <a:latin typeface="Calibri" panose="020F0502020204030204" pitchFamily="34" charset="0"/>
          <a:ea typeface="+mj-ea"/>
          <a:cs typeface="+mj-cs"/>
        </a:defRPr>
      </a:lvl1pPr>
      <a:lvl2pPr algn="ctr" rtl="0" eaLnBrk="1" fontAlgn="base" hangingPunct="1">
        <a:spcBef>
          <a:spcPct val="0"/>
        </a:spcBef>
        <a:spcAft>
          <a:spcPct val="0"/>
        </a:spcAft>
        <a:defRPr sz="2800">
          <a:solidFill>
            <a:schemeClr val="hlink"/>
          </a:solidFill>
          <a:latin typeface="Arial" charset="0"/>
        </a:defRPr>
      </a:lvl2pPr>
      <a:lvl3pPr algn="ctr" rtl="0" eaLnBrk="1" fontAlgn="base" hangingPunct="1">
        <a:spcBef>
          <a:spcPct val="0"/>
        </a:spcBef>
        <a:spcAft>
          <a:spcPct val="0"/>
        </a:spcAft>
        <a:defRPr sz="2800">
          <a:solidFill>
            <a:schemeClr val="hlink"/>
          </a:solidFill>
          <a:latin typeface="Arial" charset="0"/>
        </a:defRPr>
      </a:lvl3pPr>
      <a:lvl4pPr algn="ctr" rtl="0" eaLnBrk="1" fontAlgn="base" hangingPunct="1">
        <a:spcBef>
          <a:spcPct val="0"/>
        </a:spcBef>
        <a:spcAft>
          <a:spcPct val="0"/>
        </a:spcAft>
        <a:defRPr sz="2800">
          <a:solidFill>
            <a:schemeClr val="hlink"/>
          </a:solidFill>
          <a:latin typeface="Arial" charset="0"/>
        </a:defRPr>
      </a:lvl4pPr>
      <a:lvl5pPr algn="ctr" rtl="0" eaLnBrk="1" fontAlgn="base" hangingPunct="1">
        <a:spcBef>
          <a:spcPct val="0"/>
        </a:spcBef>
        <a:spcAft>
          <a:spcPct val="0"/>
        </a:spcAft>
        <a:defRPr sz="2800">
          <a:solidFill>
            <a:schemeClr val="hlink"/>
          </a:solidFill>
          <a:latin typeface="Arial" charset="0"/>
        </a:defRPr>
      </a:lvl5pPr>
      <a:lvl6pPr marL="457200" algn="ctr" rtl="0" eaLnBrk="1" fontAlgn="base" hangingPunct="1">
        <a:spcBef>
          <a:spcPct val="0"/>
        </a:spcBef>
        <a:spcAft>
          <a:spcPct val="0"/>
        </a:spcAft>
        <a:defRPr sz="2800">
          <a:solidFill>
            <a:schemeClr val="hlink"/>
          </a:solidFill>
          <a:latin typeface="Arial" charset="0"/>
        </a:defRPr>
      </a:lvl6pPr>
      <a:lvl7pPr marL="914400" algn="ctr" rtl="0" eaLnBrk="1" fontAlgn="base" hangingPunct="1">
        <a:spcBef>
          <a:spcPct val="0"/>
        </a:spcBef>
        <a:spcAft>
          <a:spcPct val="0"/>
        </a:spcAft>
        <a:defRPr sz="2800">
          <a:solidFill>
            <a:schemeClr val="hlink"/>
          </a:solidFill>
          <a:latin typeface="Arial" charset="0"/>
        </a:defRPr>
      </a:lvl7pPr>
      <a:lvl8pPr marL="1371600" algn="ctr" rtl="0" eaLnBrk="1" fontAlgn="base" hangingPunct="1">
        <a:spcBef>
          <a:spcPct val="0"/>
        </a:spcBef>
        <a:spcAft>
          <a:spcPct val="0"/>
        </a:spcAft>
        <a:defRPr sz="2800">
          <a:solidFill>
            <a:schemeClr val="hlink"/>
          </a:solidFill>
          <a:latin typeface="Arial" charset="0"/>
        </a:defRPr>
      </a:lvl8pPr>
      <a:lvl9pPr marL="1828800" algn="ctr" rtl="0" eaLnBrk="1" fontAlgn="base" hangingPunct="1">
        <a:spcBef>
          <a:spcPct val="0"/>
        </a:spcBef>
        <a:spcAft>
          <a:spcPct val="0"/>
        </a:spcAft>
        <a:defRPr sz="2800">
          <a:solidFill>
            <a:schemeClr val="hlink"/>
          </a:solidFill>
          <a:latin typeface="Arial" charset="0"/>
        </a:defRPr>
      </a:lvl9pPr>
    </p:titleStyle>
    <p:body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wkru.nl/materialen/gebruik-material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nos.nl/artikel/2192939-nederland-kan-met-wat-moeite-koploper-dierproefvrij-onderzoek-worde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a:solidFill>
                  <a:srgbClr val="CC3300"/>
                </a:solidFill>
              </a:rPr>
              <a:t>Voorwaarden gebruik</a:t>
            </a:r>
            <a:endParaRPr lang="en-US" dirty="0">
              <a:solidFill>
                <a:srgbClr val="CC3300"/>
              </a:solidFill>
            </a:endParaRPr>
          </a:p>
        </p:txBody>
      </p:sp>
      <p:sp>
        <p:nvSpPr>
          <p:cNvPr id="5" name="Content Placeholder 4"/>
          <p:cNvSpPr>
            <a:spLocks noGrp="1"/>
          </p:cNvSpPr>
          <p:nvPr>
            <p:ph idx="1"/>
          </p:nvPr>
        </p:nvSpPr>
        <p:spPr/>
        <p:txBody>
          <a:bodyPr/>
          <a:lstStyle/>
          <a:p>
            <a:pPr marL="0" indent="0">
              <a:buNone/>
            </a:pPr>
            <a:r>
              <a:rPr lang="nl-NL" dirty="0"/>
              <a:t>(</a:t>
            </a:r>
            <a:r>
              <a:rPr lang="nl-NL" dirty="0">
                <a:solidFill>
                  <a:schemeClr val="accent1">
                    <a:lumMod val="50000"/>
                  </a:schemeClr>
                </a:solidFill>
              </a:rPr>
              <a:t>CC WKRU </a:t>
            </a:r>
          </a:p>
          <a:p>
            <a:pPr marL="0" indent="0">
              <a:buNone/>
            </a:pPr>
            <a:r>
              <a:rPr lang="nl-NL" dirty="0">
                <a:solidFill>
                  <a:schemeClr val="accent1">
                    <a:lumMod val="50000"/>
                  </a:schemeClr>
                </a:solidFill>
              </a:rPr>
              <a:t>BY-NC-SA 4.0</a:t>
            </a:r>
          </a:p>
          <a:p>
            <a:pPr marL="0" indent="0">
              <a:buNone/>
            </a:pPr>
            <a:endParaRPr lang="nl-NL" dirty="0"/>
          </a:p>
          <a:p>
            <a:pPr marL="0" indent="0">
              <a:buNone/>
            </a:pPr>
            <a:r>
              <a:rPr lang="nl-NL" dirty="0">
                <a:solidFill>
                  <a:schemeClr val="tx1"/>
                </a:solidFill>
              </a:rPr>
              <a:t>Op deze presentatie is de Creative </a:t>
            </a:r>
            <a:r>
              <a:rPr lang="nl-NL" dirty="0" err="1">
                <a:solidFill>
                  <a:schemeClr val="tx1"/>
                </a:solidFill>
              </a:rPr>
              <a:t>Commons</a:t>
            </a:r>
            <a:r>
              <a:rPr lang="nl-NL" dirty="0">
                <a:solidFill>
                  <a:schemeClr val="tx1"/>
                </a:solidFill>
              </a:rPr>
              <a:t> licentie ‘Naamsvermelding-</a:t>
            </a:r>
            <a:r>
              <a:rPr lang="nl-NL" dirty="0" err="1">
                <a:solidFill>
                  <a:schemeClr val="tx1"/>
                </a:solidFill>
              </a:rPr>
              <a:t>NietCommercieel</a:t>
            </a:r>
            <a:r>
              <a:rPr lang="nl-NL" dirty="0">
                <a:solidFill>
                  <a:schemeClr val="tx1"/>
                </a:solidFill>
              </a:rPr>
              <a:t>-</a:t>
            </a:r>
            <a:r>
              <a:rPr lang="nl-NL" dirty="0" err="1">
                <a:solidFill>
                  <a:schemeClr val="tx1"/>
                </a:solidFill>
              </a:rPr>
              <a:t>GelijkDelen</a:t>
            </a:r>
            <a:r>
              <a:rPr lang="nl-NL" dirty="0">
                <a:solidFill>
                  <a:schemeClr val="tx1"/>
                </a:solidFill>
              </a:rPr>
              <a:t>’ (</a:t>
            </a:r>
            <a:r>
              <a:rPr lang="nl-NL" dirty="0">
                <a:solidFill>
                  <a:schemeClr val="tx1"/>
                </a:solidFill>
                <a:hlinkClick r:id="rId3"/>
              </a:rPr>
              <a:t>CC BY-NC-SA 4.0</a:t>
            </a:r>
            <a:r>
              <a:rPr lang="nl-NL" dirty="0">
                <a:solidFill>
                  <a:schemeClr val="tx1"/>
                </a:solidFill>
              </a:rPr>
              <a:t>) van toepassing, tenzij anders vermeld. Dit houdt in dat het werk mag worden gebruikt en aangepast, zolang de naam van de maker, het WKRU, duidelijk wordt vermeld; het werk alleen voor niet-commerciële doeleinden wordt gebruikt; en de </a:t>
            </a:r>
            <a:r>
              <a:rPr lang="nl-NL" dirty="0" err="1">
                <a:solidFill>
                  <a:schemeClr val="tx1"/>
                </a:solidFill>
              </a:rPr>
              <a:t>hergebruiker</a:t>
            </a:r>
            <a:r>
              <a:rPr lang="nl-NL" dirty="0">
                <a:solidFill>
                  <a:schemeClr val="tx1"/>
                </a:solidFill>
              </a:rPr>
              <a:t> het werk onder dezelfde licentie verspreidt, ook als het werk op enige manier is aangepast.</a:t>
            </a:r>
          </a:p>
          <a:p>
            <a:pPr marL="0" indent="0">
              <a:buNone/>
            </a:pPr>
            <a:endParaRPr lang="nl-NL" dirty="0">
              <a:solidFill>
                <a:schemeClr val="tx1"/>
              </a:solidFill>
            </a:endParaRPr>
          </a:p>
          <a:p>
            <a:pPr marL="0" indent="0">
              <a:buNone/>
            </a:pPr>
            <a:r>
              <a:rPr lang="nl-NL" dirty="0">
                <a:solidFill>
                  <a:schemeClr val="tx1"/>
                </a:solidFill>
              </a:rPr>
              <a:t>Zie ook:</a:t>
            </a:r>
            <a:r>
              <a:rPr lang="nl-NL" dirty="0"/>
              <a:t> </a:t>
            </a:r>
            <a:r>
              <a:rPr lang="nl-NL" dirty="0">
                <a:hlinkClick r:id="rId4"/>
              </a:rPr>
              <a:t>http://www.wkru.nl/materialen/gebruik-materialen</a:t>
            </a:r>
            <a:r>
              <a:rPr lang="nl-NL" dirty="0"/>
              <a:t> </a:t>
            </a:r>
            <a:endParaRPr lang="nl-NL" dirty="0">
              <a:solidFill>
                <a:schemeClr val="tx1"/>
              </a:solidFill>
            </a:endParaRPr>
          </a:p>
        </p:txBody>
      </p:sp>
      <p:pic>
        <p:nvPicPr>
          <p:cNvPr id="6" name="Afbeelding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9600" y="1600203"/>
            <a:ext cx="495719" cy="495719"/>
          </a:xfrm>
          <a:prstGeom prst="rect">
            <a:avLst/>
          </a:prstGeom>
        </p:spPr>
      </p:pic>
    </p:spTree>
    <p:extLst>
      <p:ext uri="{BB962C8B-B14F-4D97-AF65-F5344CB8AC3E}">
        <p14:creationId xmlns:p14="http://schemas.microsoft.com/office/powerpoint/2010/main" val="29130278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Bar Lab</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3152" y="1104900"/>
            <a:ext cx="7508584" cy="5054600"/>
          </a:xfrm>
        </p:spPr>
      </p:pic>
      <p:sp>
        <p:nvSpPr>
          <p:cNvPr id="5" name="Tijdelijke aanduiding voor inhoud 2"/>
          <p:cNvSpPr txBox="1">
            <a:spLocks/>
          </p:cNvSpPr>
          <p:nvPr/>
        </p:nvSpPr>
        <p:spPr bwMode="auto">
          <a:xfrm>
            <a:off x="8405288" y="2600684"/>
            <a:ext cx="3542430" cy="2375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kern="0" dirty="0" err="1"/>
              <a:t>Natuurlijke</a:t>
            </a:r>
            <a:r>
              <a:rPr lang="en-US" kern="0" dirty="0"/>
              <a:t> </a:t>
            </a:r>
            <a:r>
              <a:rPr lang="en-US" kern="0" dirty="0" err="1"/>
              <a:t>situatie</a:t>
            </a:r>
            <a:endParaRPr lang="en-US" kern="0" dirty="0"/>
          </a:p>
          <a:p>
            <a:pPr marL="0" indent="0">
              <a:buFontTx/>
              <a:buNone/>
            </a:pPr>
            <a:endParaRPr lang="en-US" kern="0" dirty="0"/>
          </a:p>
          <a:p>
            <a:pPr marL="0" indent="0">
              <a:buFontTx/>
              <a:buNone/>
            </a:pPr>
            <a:r>
              <a:rPr lang="en-US" kern="0" dirty="0" err="1"/>
              <a:t>Gedrag</a:t>
            </a:r>
            <a:r>
              <a:rPr lang="en-US" kern="0" dirty="0"/>
              <a:t> </a:t>
            </a:r>
            <a:r>
              <a:rPr lang="en-US" kern="0" dirty="0" err="1"/>
              <a:t>observeren</a:t>
            </a:r>
            <a:endParaRPr lang="en-US" kern="0" dirty="0"/>
          </a:p>
          <a:p>
            <a:pPr marL="0" indent="0">
              <a:buFontTx/>
              <a:buNone/>
            </a:pPr>
            <a:endParaRPr lang="en-US" kern="0" dirty="0"/>
          </a:p>
        </p:txBody>
      </p:sp>
    </p:spTree>
    <p:extLst>
      <p:ext uri="{BB962C8B-B14F-4D97-AF65-F5344CB8AC3E}">
        <p14:creationId xmlns:p14="http://schemas.microsoft.com/office/powerpoint/2010/main" val="4268787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Scheikundelab</a:t>
            </a:r>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1059" y="1239591"/>
            <a:ext cx="7278173" cy="4852116"/>
          </a:xfrm>
        </p:spPr>
      </p:pic>
      <p:sp>
        <p:nvSpPr>
          <p:cNvPr id="5" name="Tijdelijke aanduiding voor inhoud 2"/>
          <p:cNvSpPr txBox="1">
            <a:spLocks/>
          </p:cNvSpPr>
          <p:nvPr/>
        </p:nvSpPr>
        <p:spPr bwMode="auto">
          <a:xfrm>
            <a:off x="8254652" y="2286109"/>
            <a:ext cx="3542430" cy="1584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kern="0" dirty="0" err="1"/>
              <a:t>Onderzoek</a:t>
            </a:r>
            <a:r>
              <a:rPr lang="en-US" kern="0" dirty="0"/>
              <a:t> </a:t>
            </a:r>
            <a:r>
              <a:rPr lang="en-US" kern="0" dirty="0" err="1"/>
              <a:t>naar</a:t>
            </a:r>
            <a:r>
              <a:rPr lang="en-US" kern="0" dirty="0"/>
              <a:t> </a:t>
            </a:r>
            <a:r>
              <a:rPr lang="en-US" kern="0" dirty="0" err="1"/>
              <a:t>stoffen</a:t>
            </a:r>
            <a:endParaRPr lang="en-US" kern="0" dirty="0"/>
          </a:p>
          <a:p>
            <a:pPr marL="0" indent="0">
              <a:buFontTx/>
              <a:buNone/>
            </a:pPr>
            <a:endParaRPr lang="en-US" kern="0" dirty="0"/>
          </a:p>
          <a:p>
            <a:pPr marL="0" indent="0">
              <a:buFontTx/>
              <a:buNone/>
            </a:pPr>
            <a:r>
              <a:rPr lang="en-US" kern="0" dirty="0" err="1"/>
              <a:t>Radioactief</a:t>
            </a:r>
            <a:endParaRPr lang="en-US" kern="0" dirty="0"/>
          </a:p>
          <a:p>
            <a:pPr marL="0" indent="0">
              <a:buFontTx/>
              <a:buNone/>
            </a:pPr>
            <a:endParaRPr lang="en-US" kern="0" dirty="0"/>
          </a:p>
        </p:txBody>
      </p:sp>
    </p:spTree>
    <p:extLst>
      <p:ext uri="{BB962C8B-B14F-4D97-AF65-F5344CB8AC3E}">
        <p14:creationId xmlns:p14="http://schemas.microsoft.com/office/powerpoint/2010/main" val="33611544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En</a:t>
            </a:r>
            <a:r>
              <a:rPr lang="en-US" dirty="0"/>
              <a:t> </a:t>
            </a:r>
            <a:r>
              <a:rPr lang="en-US" dirty="0" err="1"/>
              <a:t>er</a:t>
            </a:r>
            <a:r>
              <a:rPr lang="en-US" dirty="0"/>
              <a:t> </a:t>
            </a:r>
            <a:r>
              <a:rPr lang="en-US" dirty="0" err="1"/>
              <a:t>zijn</a:t>
            </a:r>
            <a:r>
              <a:rPr lang="en-US" dirty="0"/>
              <a:t> nog </a:t>
            </a:r>
            <a:r>
              <a:rPr lang="en-US" dirty="0" err="1"/>
              <a:t>veel</a:t>
            </a:r>
            <a:r>
              <a:rPr lang="en-US" dirty="0"/>
              <a:t> </a:t>
            </a:r>
            <a:r>
              <a:rPr lang="en-US" dirty="0" err="1"/>
              <a:t>meer</a:t>
            </a:r>
            <a:r>
              <a:rPr lang="en-US" dirty="0"/>
              <a:t> </a:t>
            </a:r>
            <a:r>
              <a:rPr lang="en-US" dirty="0" err="1"/>
              <a:t>onderzoeksomgevingen</a:t>
            </a:r>
            <a:r>
              <a:rPr lang="en-US" dirty="0"/>
              <a:t>….</a:t>
            </a:r>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33611" y="1272474"/>
            <a:ext cx="2291112" cy="1521708"/>
          </a:xfr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128683"/>
            <a:ext cx="2278226" cy="1518817"/>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3611" y="3176787"/>
            <a:ext cx="2270414" cy="1513609"/>
          </a:xfrm>
          <a:prstGeom prst="rect">
            <a:avLst/>
          </a:prstGeom>
        </p:spPr>
      </p:pic>
      <p:pic>
        <p:nvPicPr>
          <p:cNvPr id="1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8842" y="1267409"/>
            <a:ext cx="2275953" cy="1518043"/>
          </a:xfrm>
          <a:prstGeom prst="rect">
            <a:avLst/>
          </a:prstGeom>
        </p:spPr>
      </p:pic>
      <p:pic>
        <p:nvPicPr>
          <p:cNvPr id="12" name="Tijdelijke aanduiding voor inhoud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3392821" y="1273244"/>
            <a:ext cx="2267205" cy="1512208"/>
          </a:xfrm>
          <a:prstGeom prst="rect">
            <a:avLst/>
          </a:prstGeom>
          <a:noFill/>
          <a:ln w="9525">
            <a:noFill/>
            <a:miter lim="800000"/>
            <a:headEnd/>
            <a:tailEnd/>
          </a:ln>
        </p:spPr>
      </p:pic>
      <p:pic>
        <p:nvPicPr>
          <p:cNvPr id="13" name="Afbeelding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1271523"/>
            <a:ext cx="2414739" cy="1513929"/>
          </a:xfrm>
          <a:prstGeom prst="rect">
            <a:avLst/>
          </a:prstGeom>
        </p:spPr>
      </p:pic>
      <p:pic>
        <p:nvPicPr>
          <p:cNvPr id="14" name="Afbeelding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2705" y="3141372"/>
            <a:ext cx="2238425" cy="1506128"/>
          </a:xfrm>
          <a:prstGeom prst="rect">
            <a:avLst/>
          </a:prstGeom>
        </p:spPr>
      </p:pic>
      <p:pic>
        <p:nvPicPr>
          <p:cNvPr id="3" name="Afbeelding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58841" y="3173094"/>
            <a:ext cx="2275953" cy="1517302"/>
          </a:xfrm>
          <a:prstGeom prst="rect">
            <a:avLst/>
          </a:prstGeom>
        </p:spPr>
      </p:pic>
      <p:pic>
        <p:nvPicPr>
          <p:cNvPr id="5" name="Afbeelding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3611" y="5029018"/>
            <a:ext cx="2291112" cy="1480901"/>
          </a:xfrm>
          <a:prstGeom prst="rect">
            <a:avLst/>
          </a:prstGeom>
        </p:spPr>
      </p:pic>
      <p:pic>
        <p:nvPicPr>
          <p:cNvPr id="8" name="Afbeelding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75602" y="4990731"/>
            <a:ext cx="2259192" cy="1506128"/>
          </a:xfrm>
          <a:prstGeom prst="rect">
            <a:avLst/>
          </a:prstGeom>
        </p:spPr>
      </p:pic>
      <p:pic>
        <p:nvPicPr>
          <p:cNvPr id="9" name="Afbeelding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23811" y="4990731"/>
            <a:ext cx="2336215" cy="1557476"/>
          </a:xfrm>
          <a:prstGeom prst="rect">
            <a:avLst/>
          </a:prstGeom>
        </p:spPr>
      </p:pic>
      <p:pic>
        <p:nvPicPr>
          <p:cNvPr id="17" name="Afbeelding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9600" y="4990731"/>
            <a:ext cx="2263902" cy="1510005"/>
          </a:xfrm>
          <a:prstGeom prst="rect">
            <a:avLst/>
          </a:prstGeom>
        </p:spPr>
      </p:pic>
      <p:sp>
        <p:nvSpPr>
          <p:cNvPr id="15" name="Tijdelijke aanduiding voor inhoud 2"/>
          <p:cNvSpPr txBox="1">
            <a:spLocks/>
          </p:cNvSpPr>
          <p:nvPr/>
        </p:nvSpPr>
        <p:spPr bwMode="auto">
          <a:xfrm>
            <a:off x="519749" y="2721653"/>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sz="2000" kern="0" dirty="0" err="1"/>
              <a:t>Hersenlab</a:t>
            </a:r>
            <a:endParaRPr lang="en-US" sz="2000" kern="0" dirty="0"/>
          </a:p>
        </p:txBody>
      </p:sp>
      <p:sp>
        <p:nvSpPr>
          <p:cNvPr id="16" name="Tijdelijke aanduiding voor inhoud 2"/>
          <p:cNvSpPr txBox="1">
            <a:spLocks/>
          </p:cNvSpPr>
          <p:nvPr/>
        </p:nvSpPr>
        <p:spPr bwMode="auto">
          <a:xfrm>
            <a:off x="519748" y="4590512"/>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sz="2000" kern="0" dirty="0" err="1"/>
              <a:t>Kinderlab</a:t>
            </a:r>
            <a:endParaRPr lang="en-US" sz="2000" kern="0" dirty="0"/>
          </a:p>
        </p:txBody>
      </p:sp>
      <p:sp>
        <p:nvSpPr>
          <p:cNvPr id="18" name="Tijdelijke aanduiding voor inhoud 2"/>
          <p:cNvSpPr txBox="1">
            <a:spLocks/>
          </p:cNvSpPr>
          <p:nvPr/>
        </p:nvSpPr>
        <p:spPr bwMode="auto">
          <a:xfrm>
            <a:off x="489256" y="6459371"/>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sz="2000" kern="0" dirty="0" err="1"/>
              <a:t>Babylab</a:t>
            </a:r>
            <a:endParaRPr lang="en-US" sz="2000" kern="0" dirty="0"/>
          </a:p>
        </p:txBody>
      </p:sp>
      <p:sp>
        <p:nvSpPr>
          <p:cNvPr id="19" name="Tijdelijke aanduiding voor inhoud 2"/>
          <p:cNvSpPr txBox="1">
            <a:spLocks/>
          </p:cNvSpPr>
          <p:nvPr/>
        </p:nvSpPr>
        <p:spPr bwMode="auto">
          <a:xfrm>
            <a:off x="8626872" y="2721653"/>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sz="2000" kern="0" dirty="0" err="1"/>
              <a:t>Veldwerk</a:t>
            </a:r>
            <a:endParaRPr lang="en-US" sz="2000" kern="0" dirty="0"/>
          </a:p>
        </p:txBody>
      </p:sp>
      <p:sp>
        <p:nvSpPr>
          <p:cNvPr id="20" name="Tijdelijke aanduiding voor inhoud 2"/>
          <p:cNvSpPr txBox="1">
            <a:spLocks/>
          </p:cNvSpPr>
          <p:nvPr/>
        </p:nvSpPr>
        <p:spPr bwMode="auto">
          <a:xfrm>
            <a:off x="8626872" y="4622411"/>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sz="2000" kern="0" dirty="0" err="1"/>
              <a:t>Kweeklab</a:t>
            </a:r>
            <a:endParaRPr lang="en-US" sz="2000" kern="0" dirty="0"/>
          </a:p>
        </p:txBody>
      </p:sp>
      <p:sp>
        <p:nvSpPr>
          <p:cNvPr id="21" name="Tijdelijke aanduiding voor inhoud 2"/>
          <p:cNvSpPr txBox="1">
            <a:spLocks/>
          </p:cNvSpPr>
          <p:nvPr/>
        </p:nvSpPr>
        <p:spPr bwMode="auto">
          <a:xfrm>
            <a:off x="3239622" y="6459370"/>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sz="2000" kern="0" dirty="0" err="1"/>
              <a:t>Medisch</a:t>
            </a:r>
            <a:r>
              <a:rPr lang="en-US" sz="2000" kern="0" dirty="0"/>
              <a:t> lab</a:t>
            </a:r>
          </a:p>
        </p:txBody>
      </p:sp>
      <p:sp>
        <p:nvSpPr>
          <p:cNvPr id="22" name="Tijdelijke aanduiding voor inhoud 2"/>
          <p:cNvSpPr txBox="1">
            <a:spLocks/>
          </p:cNvSpPr>
          <p:nvPr/>
        </p:nvSpPr>
        <p:spPr bwMode="auto">
          <a:xfrm>
            <a:off x="5959498" y="4623430"/>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sz="2000" kern="0" dirty="0" err="1"/>
              <a:t>Kantoor</a:t>
            </a:r>
            <a:endParaRPr lang="en-US" sz="2000" kern="0" dirty="0"/>
          </a:p>
        </p:txBody>
      </p:sp>
      <p:sp>
        <p:nvSpPr>
          <p:cNvPr id="23" name="Tijdelijke aanduiding voor inhoud 2"/>
          <p:cNvSpPr txBox="1">
            <a:spLocks/>
          </p:cNvSpPr>
          <p:nvPr/>
        </p:nvSpPr>
        <p:spPr bwMode="auto">
          <a:xfrm>
            <a:off x="8665031" y="6459369"/>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sz="2000" kern="0" dirty="0" err="1"/>
              <a:t>Molceuullab</a:t>
            </a:r>
            <a:endParaRPr lang="en-US" sz="2000" kern="0" dirty="0"/>
          </a:p>
        </p:txBody>
      </p:sp>
      <p:sp>
        <p:nvSpPr>
          <p:cNvPr id="24" name="Tijdelijke aanduiding voor inhoud 2"/>
          <p:cNvSpPr txBox="1">
            <a:spLocks/>
          </p:cNvSpPr>
          <p:nvPr/>
        </p:nvSpPr>
        <p:spPr bwMode="auto">
          <a:xfrm>
            <a:off x="5991184" y="2719438"/>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sz="2000" kern="0" dirty="0" err="1"/>
              <a:t>Plantenlab</a:t>
            </a:r>
            <a:endParaRPr lang="en-US" sz="2000" kern="0" dirty="0"/>
          </a:p>
        </p:txBody>
      </p:sp>
      <p:sp>
        <p:nvSpPr>
          <p:cNvPr id="25" name="Tijdelijke aanduiding voor inhoud 2"/>
          <p:cNvSpPr txBox="1">
            <a:spLocks/>
          </p:cNvSpPr>
          <p:nvPr/>
        </p:nvSpPr>
        <p:spPr bwMode="auto">
          <a:xfrm>
            <a:off x="3289295" y="2714214"/>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None/>
            </a:pPr>
            <a:r>
              <a:rPr lang="en-US" sz="2000" kern="0" dirty="0" err="1"/>
              <a:t>Magnetenlab</a:t>
            </a:r>
            <a:endParaRPr lang="en-US" sz="2000" kern="0" dirty="0"/>
          </a:p>
        </p:txBody>
      </p:sp>
      <p:sp>
        <p:nvSpPr>
          <p:cNvPr id="26" name="Tijdelijke aanduiding voor inhoud 2"/>
          <p:cNvSpPr txBox="1">
            <a:spLocks/>
          </p:cNvSpPr>
          <p:nvPr/>
        </p:nvSpPr>
        <p:spPr bwMode="auto">
          <a:xfrm>
            <a:off x="3274128" y="4586792"/>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None/>
            </a:pPr>
            <a:r>
              <a:rPr lang="en-US" sz="2000" kern="0" dirty="0" err="1"/>
              <a:t>Gedragslab</a:t>
            </a:r>
            <a:endParaRPr lang="en-US" sz="2000" kern="0" dirty="0"/>
          </a:p>
        </p:txBody>
      </p:sp>
      <p:sp>
        <p:nvSpPr>
          <p:cNvPr id="27" name="Tijdelijke aanduiding voor inhoud 2"/>
          <p:cNvSpPr txBox="1">
            <a:spLocks/>
          </p:cNvSpPr>
          <p:nvPr/>
        </p:nvSpPr>
        <p:spPr bwMode="auto">
          <a:xfrm>
            <a:off x="5989988" y="6459368"/>
            <a:ext cx="2504589" cy="343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sz="2000" kern="0" dirty="0" err="1"/>
              <a:t>Molecuullab</a:t>
            </a:r>
            <a:endParaRPr lang="en-US" sz="2000" kern="0" dirty="0"/>
          </a:p>
        </p:txBody>
      </p:sp>
    </p:spTree>
    <p:extLst>
      <p:ext uri="{BB962C8B-B14F-4D97-AF65-F5344CB8AC3E}">
        <p14:creationId xmlns:p14="http://schemas.microsoft.com/office/powerpoint/2010/main" val="4144890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3500"/>
                            </p:stCondLst>
                            <p:childTnLst>
                              <p:par>
                                <p:cTn id="36" presetID="1"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5500"/>
                            </p:stCondLst>
                            <p:childTnLst>
                              <p:par>
                                <p:cTn id="58" presetID="10" presetClass="entr" presetSubtype="0"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10" presetClass="entr" presetSubtype="0" fill="hold"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par>
                          <p:cTn id="73" fill="hold">
                            <p:stCondLst>
                              <p:cond delay="7500"/>
                            </p:stCondLst>
                            <p:childTnLst>
                              <p:par>
                                <p:cTn id="74" presetID="10" presetClass="entr" presetSubtype="0"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par>
                          <p:cTn id="77" fill="hold">
                            <p:stCondLst>
                              <p:cond delay="8000"/>
                            </p:stCondLst>
                            <p:childTnLst>
                              <p:par>
                                <p:cTn id="78" presetID="10"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par>
                          <p:cTn id="81" fill="hold">
                            <p:stCondLst>
                              <p:cond delay="8500"/>
                            </p:stCondLst>
                            <p:childTnLst>
                              <p:par>
                                <p:cTn id="82" presetID="10" presetClass="entr" presetSubtype="0"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500"/>
                                        <p:tgtEl>
                                          <p:spTgt spid="5"/>
                                        </p:tgtEl>
                                      </p:cBhvr>
                                    </p:animEffect>
                                  </p:childTnLst>
                                </p:cTn>
                              </p:par>
                            </p:childTnLst>
                          </p:cTn>
                        </p:par>
                        <p:par>
                          <p:cTn id="85" fill="hold">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083E0-2F6D-47A7-ADFB-5BC8A2260A24}"/>
              </a:ext>
            </a:extLst>
          </p:cNvPr>
          <p:cNvSpPr>
            <a:spLocks noGrp="1"/>
          </p:cNvSpPr>
          <p:nvPr>
            <p:ph type="title"/>
          </p:nvPr>
        </p:nvSpPr>
        <p:spPr/>
        <p:txBody>
          <a:bodyPr/>
          <a:lstStyle/>
          <a:p>
            <a:r>
              <a:rPr lang="nl-NL" dirty="0"/>
              <a:t>Werken in een lab</a:t>
            </a:r>
          </a:p>
        </p:txBody>
      </p:sp>
      <p:sp>
        <p:nvSpPr>
          <p:cNvPr id="3" name="Tijdelijke aanduiding voor inhoud 2">
            <a:extLst>
              <a:ext uri="{FF2B5EF4-FFF2-40B4-BE49-F238E27FC236}">
                <a16:creationId xmlns:a16="http://schemas.microsoft.com/office/drawing/2014/main" id="{040A3820-454C-43FC-9D11-7F531CA0360C}"/>
              </a:ext>
            </a:extLst>
          </p:cNvPr>
          <p:cNvSpPr>
            <a:spLocks noGrp="1"/>
          </p:cNvSpPr>
          <p:nvPr>
            <p:ph idx="1"/>
          </p:nvPr>
        </p:nvSpPr>
        <p:spPr/>
        <p:txBody>
          <a:bodyPr/>
          <a:lstStyle/>
          <a:p>
            <a:r>
              <a:rPr lang="nl-NL" sz="3200" dirty="0"/>
              <a:t>Wat denk je dat een voordeel is om te werken in een lab?</a:t>
            </a:r>
          </a:p>
          <a:p>
            <a:pPr marL="0" indent="0">
              <a:buNone/>
            </a:pPr>
            <a:endParaRPr lang="nl-NL" sz="3200" dirty="0"/>
          </a:p>
          <a:p>
            <a:pPr marL="0" indent="0">
              <a:buNone/>
            </a:pPr>
            <a:endParaRPr lang="nl-NL" sz="3200" dirty="0"/>
          </a:p>
          <a:p>
            <a:r>
              <a:rPr lang="nl-NL" sz="3200" dirty="0"/>
              <a:t>Wat zou een nadeel kunnen zijn om te werken in een lab?</a:t>
            </a:r>
          </a:p>
        </p:txBody>
      </p:sp>
      <p:sp>
        <p:nvSpPr>
          <p:cNvPr id="4" name="Tekstvak 3">
            <a:extLst>
              <a:ext uri="{FF2B5EF4-FFF2-40B4-BE49-F238E27FC236}">
                <a16:creationId xmlns:a16="http://schemas.microsoft.com/office/drawing/2014/main" id="{216FD79D-1EFA-4CCA-A6FE-0D75E2C9A666}"/>
              </a:ext>
            </a:extLst>
          </p:cNvPr>
          <p:cNvSpPr txBox="1"/>
          <p:nvPr/>
        </p:nvSpPr>
        <p:spPr>
          <a:xfrm rot="21284135">
            <a:off x="746829" y="4780743"/>
            <a:ext cx="9126216" cy="954107"/>
          </a:xfrm>
          <a:prstGeom prst="rect">
            <a:avLst/>
          </a:prstGeom>
          <a:noFill/>
        </p:spPr>
        <p:txBody>
          <a:bodyPr wrap="none" rtlCol="0">
            <a:spAutoFit/>
          </a:bodyPr>
          <a:lstStyle/>
          <a:p>
            <a:r>
              <a:rPr lang="nl-NL" sz="2800" dirty="0">
                <a:solidFill>
                  <a:srgbClr val="008295"/>
                </a:solidFill>
              </a:rPr>
              <a:t>Wie heeft er wel eens meegedaan aan een onderzoek? </a:t>
            </a:r>
            <a:br>
              <a:rPr lang="nl-NL" sz="2800" dirty="0">
                <a:solidFill>
                  <a:srgbClr val="008295"/>
                </a:solidFill>
              </a:rPr>
            </a:br>
            <a:r>
              <a:rPr lang="nl-NL" sz="2800" dirty="0">
                <a:solidFill>
                  <a:srgbClr val="008295"/>
                </a:solidFill>
              </a:rPr>
              <a:t>Was dat ook in een lab of was dat ergens anders?</a:t>
            </a:r>
          </a:p>
        </p:txBody>
      </p:sp>
    </p:spTree>
    <p:extLst>
      <p:ext uri="{BB962C8B-B14F-4D97-AF65-F5344CB8AC3E}">
        <p14:creationId xmlns:p14="http://schemas.microsoft.com/office/powerpoint/2010/main" val="953648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C6396-71A3-42C8-8D9E-928402F0B1F0}"/>
              </a:ext>
            </a:extLst>
          </p:cNvPr>
          <p:cNvSpPr>
            <a:spLocks noGrp="1"/>
          </p:cNvSpPr>
          <p:nvPr>
            <p:ph type="title"/>
          </p:nvPr>
        </p:nvSpPr>
        <p:spPr/>
        <p:txBody>
          <a:bodyPr/>
          <a:lstStyle/>
          <a:p>
            <a:r>
              <a:rPr lang="nl-NL" dirty="0"/>
              <a:t>Vraagmuur</a:t>
            </a:r>
          </a:p>
        </p:txBody>
      </p:sp>
      <p:sp>
        <p:nvSpPr>
          <p:cNvPr id="3" name="Tijdelijke aanduiding voor inhoud 2">
            <a:extLst>
              <a:ext uri="{FF2B5EF4-FFF2-40B4-BE49-F238E27FC236}">
                <a16:creationId xmlns:a16="http://schemas.microsoft.com/office/drawing/2014/main" id="{976AB16C-C1E4-402A-9A3D-29B8A3037F5C}"/>
              </a:ext>
            </a:extLst>
          </p:cNvPr>
          <p:cNvSpPr>
            <a:spLocks noGrp="1"/>
          </p:cNvSpPr>
          <p:nvPr>
            <p:ph idx="1"/>
          </p:nvPr>
        </p:nvSpPr>
        <p:spPr>
          <a:xfrm>
            <a:off x="489679" y="1609048"/>
            <a:ext cx="5143040" cy="4525963"/>
          </a:xfrm>
        </p:spPr>
        <p:txBody>
          <a:bodyPr/>
          <a:lstStyle/>
          <a:p>
            <a:pPr marL="0" indent="0">
              <a:buNone/>
            </a:pPr>
            <a:r>
              <a:rPr lang="nl-NL" dirty="0"/>
              <a:t>Zijn er naar aanleiding van de laatste activiteit nog nieuwe vragen voor de vraagmuur?</a:t>
            </a:r>
          </a:p>
          <a:p>
            <a:pPr marL="0" indent="0">
              <a:buNone/>
            </a:pPr>
            <a:endParaRPr lang="nl-NL" dirty="0"/>
          </a:p>
          <a:p>
            <a:pPr marL="0" indent="0">
              <a:buNone/>
            </a:pPr>
            <a:r>
              <a:rPr lang="nl-NL" dirty="0"/>
              <a:t>Zijn er misschien al vragen die we beantwoord hebben?</a:t>
            </a:r>
          </a:p>
          <a:p>
            <a:pPr marL="0" indent="0">
              <a:buNone/>
            </a:pPr>
            <a:endParaRPr lang="nl-NL" dirty="0"/>
          </a:p>
          <a:p>
            <a:pPr marL="0" indent="0">
              <a:buNone/>
            </a:pPr>
            <a:endParaRPr lang="nl-NL" dirty="0"/>
          </a:p>
        </p:txBody>
      </p:sp>
      <p:pic>
        <p:nvPicPr>
          <p:cNvPr id="4" name="Picture 5">
            <a:extLst>
              <a:ext uri="{FF2B5EF4-FFF2-40B4-BE49-F238E27FC236}">
                <a16:creationId xmlns:a16="http://schemas.microsoft.com/office/drawing/2014/main" id="{2C3E6B0D-499A-40CA-810F-CC2230779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3304" y="274638"/>
            <a:ext cx="2931029" cy="4412463"/>
          </a:xfrm>
          <a:prstGeom prst="rect">
            <a:avLst/>
          </a:prstGeom>
          <a:noFill/>
          <a:ln>
            <a:noFill/>
          </a:ln>
        </p:spPr>
      </p:pic>
      <p:pic>
        <p:nvPicPr>
          <p:cNvPr id="5" name="Picture 6">
            <a:extLst>
              <a:ext uri="{FF2B5EF4-FFF2-40B4-BE49-F238E27FC236}">
                <a16:creationId xmlns:a16="http://schemas.microsoft.com/office/drawing/2014/main" id="{24F5F5B3-D57F-4300-ADED-E3ED4CDA54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051" b="7249"/>
          <a:stretch/>
        </p:blipFill>
        <p:spPr bwMode="auto">
          <a:xfrm>
            <a:off x="5632719" y="1722547"/>
            <a:ext cx="3046520" cy="44124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04087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US" dirty="0" err="1"/>
              <a:t>Onderzoeksdromen</a:t>
            </a:r>
            <a:endParaRPr lang="nl-NL" dirty="0"/>
          </a:p>
        </p:txBody>
      </p:sp>
      <p:sp>
        <p:nvSpPr>
          <p:cNvPr id="5" name="Ondertitel 4"/>
          <p:cNvSpPr>
            <a:spLocks noGrp="1"/>
          </p:cNvSpPr>
          <p:nvPr>
            <p:ph type="subTitle" idx="1"/>
          </p:nvPr>
        </p:nvSpPr>
        <p:spPr/>
        <p:txBody>
          <a:bodyPr/>
          <a:lstStyle/>
          <a:p>
            <a:r>
              <a:rPr lang="en-US" i="1" dirty="0" err="1"/>
              <a:t>Waar</a:t>
            </a:r>
            <a:r>
              <a:rPr lang="en-US" i="1" dirty="0"/>
              <a:t> </a:t>
            </a:r>
            <a:r>
              <a:rPr lang="en-US" i="1" dirty="0" err="1"/>
              <a:t>droom</a:t>
            </a:r>
            <a:r>
              <a:rPr lang="en-US" i="1" dirty="0"/>
              <a:t> </a:t>
            </a:r>
            <a:r>
              <a:rPr lang="en-US" i="1" dirty="0" err="1"/>
              <a:t>jij</a:t>
            </a:r>
            <a:r>
              <a:rPr lang="en-US" i="1" dirty="0"/>
              <a:t> van?</a:t>
            </a:r>
            <a:endParaRPr lang="nl-NL" i="1" dirty="0"/>
          </a:p>
        </p:txBody>
      </p:sp>
    </p:spTree>
    <p:extLst>
      <p:ext uri="{BB962C8B-B14F-4D97-AF65-F5344CB8AC3E}">
        <p14:creationId xmlns:p14="http://schemas.microsoft.com/office/powerpoint/2010/main" val="18105420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Onderzoeksdroom</a:t>
            </a:r>
            <a:r>
              <a:rPr lang="en-US" dirty="0"/>
              <a:t> </a:t>
            </a:r>
            <a:r>
              <a:rPr lang="en-US" dirty="0" err="1"/>
              <a:t>bedenken</a:t>
            </a:r>
            <a:endParaRPr lang="nl-NL" dirty="0"/>
          </a:p>
        </p:txBody>
      </p:sp>
      <p:sp>
        <p:nvSpPr>
          <p:cNvPr id="3" name="Tijdelijke aanduiding voor inhoud 2"/>
          <p:cNvSpPr>
            <a:spLocks noGrp="1"/>
          </p:cNvSpPr>
          <p:nvPr>
            <p:ph idx="1"/>
          </p:nvPr>
        </p:nvSpPr>
        <p:spPr/>
        <p:txBody>
          <a:bodyPr/>
          <a:lstStyle/>
          <a:p>
            <a:pPr marL="0" indent="0">
              <a:buNone/>
            </a:pPr>
            <a:endParaRPr lang="en-US" i="1" dirty="0"/>
          </a:p>
          <a:p>
            <a:pPr marL="0" indent="0">
              <a:buNone/>
            </a:pPr>
            <a:r>
              <a:rPr lang="en-US" i="1" dirty="0"/>
              <a:t>Je </a:t>
            </a:r>
            <a:r>
              <a:rPr lang="en-US" i="1" dirty="0" err="1"/>
              <a:t>krijgt</a:t>
            </a:r>
            <a:r>
              <a:rPr lang="en-US" i="1" dirty="0"/>
              <a:t> met je </a:t>
            </a:r>
            <a:r>
              <a:rPr lang="en-US" i="1" dirty="0" err="1"/>
              <a:t>groepje</a:t>
            </a:r>
            <a:r>
              <a:rPr lang="en-US" i="1" dirty="0"/>
              <a:t> 1 </a:t>
            </a:r>
            <a:r>
              <a:rPr lang="en-US" i="1" dirty="0" err="1"/>
              <a:t>miljoen</a:t>
            </a:r>
            <a:r>
              <a:rPr lang="en-US" i="1" dirty="0"/>
              <a:t> euro om </a:t>
            </a:r>
            <a:r>
              <a:rPr lang="en-US" i="1" dirty="0" err="1"/>
              <a:t>onderzoek</a:t>
            </a:r>
            <a:r>
              <a:rPr lang="en-US" i="1" dirty="0"/>
              <a:t> </a:t>
            </a:r>
            <a:r>
              <a:rPr lang="en-US" i="1" dirty="0" err="1"/>
              <a:t>te</a:t>
            </a:r>
            <a:r>
              <a:rPr lang="en-US" i="1" dirty="0"/>
              <a:t> </a:t>
            </a:r>
            <a:r>
              <a:rPr lang="en-US" i="1" dirty="0" err="1"/>
              <a:t>doen</a:t>
            </a:r>
            <a:r>
              <a:rPr lang="en-US" i="1" dirty="0"/>
              <a:t>. Wat </a:t>
            </a:r>
            <a:r>
              <a:rPr lang="en-US" i="1" dirty="0" err="1"/>
              <a:t>wil</a:t>
            </a:r>
            <a:r>
              <a:rPr lang="en-US" i="1" dirty="0"/>
              <a:t> je </a:t>
            </a:r>
            <a:r>
              <a:rPr lang="en-US" i="1" dirty="0" err="1"/>
              <a:t>onderzoeken</a:t>
            </a:r>
            <a:r>
              <a:rPr lang="en-US" i="1" dirty="0"/>
              <a:t>? </a:t>
            </a:r>
          </a:p>
          <a:p>
            <a:endParaRPr lang="en-US" dirty="0"/>
          </a:p>
          <a:p>
            <a:r>
              <a:rPr lang="en-US" dirty="0" err="1"/>
              <a:t>Bedenk</a:t>
            </a:r>
            <a:r>
              <a:rPr lang="en-US" dirty="0"/>
              <a:t> </a:t>
            </a:r>
            <a:r>
              <a:rPr lang="en-US" dirty="0" err="1"/>
              <a:t>eerst</a:t>
            </a:r>
            <a:r>
              <a:rPr lang="en-US" dirty="0"/>
              <a:t> </a:t>
            </a:r>
            <a:r>
              <a:rPr lang="en-US" b="1" dirty="0" err="1"/>
              <a:t>voor</a:t>
            </a:r>
            <a:r>
              <a:rPr lang="en-US" b="1" dirty="0"/>
              <a:t> </a:t>
            </a:r>
            <a:r>
              <a:rPr lang="en-US" b="1" dirty="0" err="1"/>
              <a:t>jezelf</a:t>
            </a:r>
            <a:r>
              <a:rPr lang="en-US" dirty="0"/>
              <a:t> </a:t>
            </a:r>
            <a:r>
              <a:rPr lang="en-US" dirty="0" err="1"/>
              <a:t>waar</a:t>
            </a:r>
            <a:r>
              <a:rPr lang="en-US" dirty="0"/>
              <a:t> je </a:t>
            </a:r>
            <a:r>
              <a:rPr lang="en-US" dirty="0" err="1"/>
              <a:t>onderzoek</a:t>
            </a:r>
            <a:r>
              <a:rPr lang="en-US" dirty="0"/>
              <a:t> </a:t>
            </a:r>
            <a:r>
              <a:rPr lang="en-US" dirty="0" err="1"/>
              <a:t>naar</a:t>
            </a:r>
            <a:r>
              <a:rPr lang="en-US" dirty="0"/>
              <a:t> </a:t>
            </a:r>
            <a:r>
              <a:rPr lang="en-US" dirty="0" err="1"/>
              <a:t>zou</a:t>
            </a:r>
            <a:r>
              <a:rPr lang="en-US" dirty="0"/>
              <a:t> </a:t>
            </a:r>
            <a:r>
              <a:rPr lang="en-US" dirty="0" err="1"/>
              <a:t>willen</a:t>
            </a:r>
            <a:r>
              <a:rPr lang="en-US" dirty="0"/>
              <a:t> </a:t>
            </a:r>
            <a:r>
              <a:rPr lang="en-US" dirty="0" err="1"/>
              <a:t>doen</a:t>
            </a:r>
            <a:r>
              <a:rPr lang="en-US" dirty="0"/>
              <a:t> (2 </a:t>
            </a:r>
            <a:r>
              <a:rPr lang="en-US" dirty="0" err="1"/>
              <a:t>minuten</a:t>
            </a:r>
            <a:r>
              <a:rPr lang="en-US" dirty="0"/>
              <a:t>)</a:t>
            </a:r>
          </a:p>
          <a:p>
            <a:r>
              <a:rPr lang="en-US" dirty="0"/>
              <a:t>Ga in </a:t>
            </a:r>
            <a:r>
              <a:rPr lang="en-US" dirty="0" err="1"/>
              <a:t>groepjes</a:t>
            </a:r>
            <a:r>
              <a:rPr lang="en-US" dirty="0"/>
              <a:t> </a:t>
            </a:r>
            <a:r>
              <a:rPr lang="en-US" dirty="0" err="1"/>
              <a:t>zitten</a:t>
            </a:r>
            <a:r>
              <a:rPr lang="en-US" dirty="0"/>
              <a:t> (10 </a:t>
            </a:r>
            <a:r>
              <a:rPr lang="en-US" dirty="0" err="1"/>
              <a:t>minuten</a:t>
            </a:r>
            <a:r>
              <a:rPr lang="en-US" dirty="0"/>
              <a:t>):</a:t>
            </a:r>
          </a:p>
          <a:p>
            <a:pPr lvl="1"/>
            <a:r>
              <a:rPr lang="en-US" dirty="0" err="1"/>
              <a:t>Vertel</a:t>
            </a:r>
            <a:r>
              <a:rPr lang="en-US" dirty="0"/>
              <a:t> </a:t>
            </a:r>
            <a:r>
              <a:rPr lang="en-US" dirty="0" err="1"/>
              <a:t>eerst</a:t>
            </a:r>
            <a:r>
              <a:rPr lang="en-US" dirty="0"/>
              <a:t> </a:t>
            </a:r>
            <a:r>
              <a:rPr lang="en-US" dirty="0" err="1"/>
              <a:t>aan</a:t>
            </a:r>
            <a:r>
              <a:rPr lang="en-US" dirty="0"/>
              <a:t> </a:t>
            </a:r>
            <a:r>
              <a:rPr lang="en-US" dirty="0" err="1"/>
              <a:t>elkaar</a:t>
            </a:r>
            <a:r>
              <a:rPr lang="en-US" dirty="0"/>
              <a:t> </a:t>
            </a:r>
            <a:r>
              <a:rPr lang="en-US" dirty="0" err="1"/>
              <a:t>waar</a:t>
            </a:r>
            <a:r>
              <a:rPr lang="en-US" dirty="0"/>
              <a:t> </a:t>
            </a:r>
            <a:r>
              <a:rPr lang="en-US" dirty="0" err="1"/>
              <a:t>jij</a:t>
            </a:r>
            <a:r>
              <a:rPr lang="en-US" dirty="0"/>
              <a:t> </a:t>
            </a:r>
            <a:r>
              <a:rPr lang="en-US" dirty="0" err="1"/>
              <a:t>onderzoek</a:t>
            </a:r>
            <a:r>
              <a:rPr lang="en-US" dirty="0"/>
              <a:t> </a:t>
            </a:r>
            <a:r>
              <a:rPr lang="en-US" dirty="0" err="1"/>
              <a:t>naar</a:t>
            </a:r>
            <a:r>
              <a:rPr lang="en-US" dirty="0"/>
              <a:t> </a:t>
            </a:r>
            <a:r>
              <a:rPr lang="en-US" dirty="0" err="1"/>
              <a:t>zou</a:t>
            </a:r>
            <a:r>
              <a:rPr lang="en-US" dirty="0"/>
              <a:t> </a:t>
            </a:r>
            <a:r>
              <a:rPr lang="en-US" dirty="0" err="1"/>
              <a:t>willen</a:t>
            </a:r>
            <a:r>
              <a:rPr lang="en-US" dirty="0"/>
              <a:t> </a:t>
            </a:r>
            <a:r>
              <a:rPr lang="en-US" dirty="0" err="1"/>
              <a:t>doen</a:t>
            </a:r>
            <a:endParaRPr lang="en-US" dirty="0"/>
          </a:p>
          <a:p>
            <a:pPr lvl="1"/>
            <a:r>
              <a:rPr lang="en-US" dirty="0" err="1"/>
              <a:t>Overleg</a:t>
            </a:r>
            <a:r>
              <a:rPr lang="en-US" dirty="0"/>
              <a:t> met </a:t>
            </a:r>
            <a:r>
              <a:rPr lang="en-US" dirty="0" err="1"/>
              <a:t>elkaar</a:t>
            </a:r>
            <a:r>
              <a:rPr lang="en-US" dirty="0"/>
              <a:t> </a:t>
            </a:r>
            <a:r>
              <a:rPr lang="en-US" dirty="0" err="1"/>
              <a:t>welke</a:t>
            </a:r>
            <a:r>
              <a:rPr lang="en-US" dirty="0"/>
              <a:t> </a:t>
            </a:r>
            <a:r>
              <a:rPr lang="en-US" dirty="0" err="1"/>
              <a:t>onderzoeksdroom</a:t>
            </a:r>
            <a:r>
              <a:rPr lang="en-US" dirty="0"/>
              <a:t> </a:t>
            </a:r>
            <a:r>
              <a:rPr lang="en-US" dirty="0" err="1"/>
              <a:t>jullie</a:t>
            </a:r>
            <a:r>
              <a:rPr lang="en-US" dirty="0"/>
              <a:t> </a:t>
            </a:r>
            <a:r>
              <a:rPr lang="en-US" dirty="0" err="1"/>
              <a:t>kiezen</a:t>
            </a:r>
            <a:br>
              <a:rPr lang="en-US" dirty="0"/>
            </a:br>
            <a:r>
              <a:rPr lang="en-US" i="1" dirty="0" err="1"/>
              <a:t>Misschien</a:t>
            </a:r>
            <a:r>
              <a:rPr lang="en-US" i="1" dirty="0"/>
              <a:t> </a:t>
            </a:r>
            <a:r>
              <a:rPr lang="en-US" i="1" dirty="0" err="1"/>
              <a:t>bedenken</a:t>
            </a:r>
            <a:r>
              <a:rPr lang="en-US" i="1" dirty="0"/>
              <a:t> </a:t>
            </a:r>
            <a:r>
              <a:rPr lang="en-US" i="1" dirty="0" err="1"/>
              <a:t>jullie</a:t>
            </a:r>
            <a:r>
              <a:rPr lang="en-US" i="1" dirty="0"/>
              <a:t> </a:t>
            </a:r>
            <a:r>
              <a:rPr lang="en-US" i="1" dirty="0" err="1"/>
              <a:t>samen</a:t>
            </a:r>
            <a:r>
              <a:rPr lang="en-US" i="1" dirty="0"/>
              <a:t> </a:t>
            </a:r>
            <a:r>
              <a:rPr lang="en-US" i="1" dirty="0" err="1"/>
              <a:t>wel</a:t>
            </a:r>
            <a:r>
              <a:rPr lang="en-US" i="1" dirty="0"/>
              <a:t> </a:t>
            </a:r>
            <a:r>
              <a:rPr lang="en-US" i="1" dirty="0" err="1"/>
              <a:t>een</a:t>
            </a:r>
            <a:r>
              <a:rPr lang="en-US" i="1" dirty="0"/>
              <a:t> </a:t>
            </a:r>
            <a:r>
              <a:rPr lang="en-US" i="1" dirty="0" err="1"/>
              <a:t>nieuwe</a:t>
            </a:r>
            <a:r>
              <a:rPr lang="en-US" i="1" dirty="0"/>
              <a:t> </a:t>
            </a:r>
            <a:r>
              <a:rPr lang="en-US" i="1" dirty="0" err="1"/>
              <a:t>onderzoeksdroom</a:t>
            </a:r>
            <a:r>
              <a:rPr lang="en-US" i="1" dirty="0"/>
              <a:t> of </a:t>
            </a:r>
            <a:r>
              <a:rPr lang="en-US" i="1" dirty="0" err="1"/>
              <a:t>kunnen</a:t>
            </a:r>
            <a:r>
              <a:rPr lang="en-US" i="1" dirty="0"/>
              <a:t> </a:t>
            </a:r>
            <a:r>
              <a:rPr lang="en-US" i="1" dirty="0" err="1"/>
              <a:t>jullie</a:t>
            </a:r>
            <a:r>
              <a:rPr lang="en-US" i="1" dirty="0"/>
              <a:t> </a:t>
            </a:r>
            <a:r>
              <a:rPr lang="en-US" i="1" dirty="0" err="1"/>
              <a:t>een</a:t>
            </a:r>
            <a:r>
              <a:rPr lang="en-US" i="1" dirty="0"/>
              <a:t> </a:t>
            </a:r>
            <a:r>
              <a:rPr lang="en-US" i="1" dirty="0" err="1"/>
              <a:t>aantal</a:t>
            </a:r>
            <a:r>
              <a:rPr lang="en-US" i="1" dirty="0"/>
              <a:t> </a:t>
            </a:r>
            <a:r>
              <a:rPr lang="en-US" i="1" dirty="0" err="1"/>
              <a:t>dromen</a:t>
            </a:r>
            <a:r>
              <a:rPr lang="en-US" i="1" dirty="0"/>
              <a:t> </a:t>
            </a:r>
            <a:r>
              <a:rPr lang="en-US" i="1" dirty="0" err="1"/>
              <a:t>combineren</a:t>
            </a:r>
            <a:r>
              <a:rPr lang="en-US" i="1" dirty="0"/>
              <a:t>.</a:t>
            </a:r>
          </a:p>
          <a:p>
            <a:pPr marL="0" indent="0">
              <a:buNone/>
            </a:pPr>
            <a:endParaRPr lang="nl-NL" dirty="0"/>
          </a:p>
        </p:txBody>
      </p:sp>
    </p:spTree>
    <p:extLst>
      <p:ext uri="{BB962C8B-B14F-4D97-AF65-F5344CB8AC3E}">
        <p14:creationId xmlns:p14="http://schemas.microsoft.com/office/powerpoint/2010/main" val="554179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Flitspresentatie</a:t>
            </a:r>
            <a:r>
              <a:rPr lang="en-US" dirty="0"/>
              <a:t> </a:t>
            </a:r>
            <a:r>
              <a:rPr lang="en-US" dirty="0" err="1"/>
              <a:t>voorbereiden</a:t>
            </a:r>
            <a:endParaRPr lang="nl-NL" dirty="0"/>
          </a:p>
        </p:txBody>
      </p:sp>
      <p:sp>
        <p:nvSpPr>
          <p:cNvPr id="3" name="Tijdelijke aanduiding voor inhoud 2"/>
          <p:cNvSpPr>
            <a:spLocks noGrp="1"/>
          </p:cNvSpPr>
          <p:nvPr>
            <p:ph idx="1"/>
          </p:nvPr>
        </p:nvSpPr>
        <p:spPr/>
        <p:txBody>
          <a:bodyPr/>
          <a:lstStyle/>
          <a:p>
            <a:pPr marL="0" indent="0">
              <a:buNone/>
            </a:pPr>
            <a:r>
              <a:rPr lang="en-US" dirty="0"/>
              <a:t>Je </a:t>
            </a:r>
            <a:r>
              <a:rPr lang="en-US" dirty="0" err="1"/>
              <a:t>gaat</a:t>
            </a:r>
            <a:r>
              <a:rPr lang="en-US" dirty="0"/>
              <a:t> met je </a:t>
            </a:r>
            <a:r>
              <a:rPr lang="en-US" dirty="0" err="1"/>
              <a:t>groepje</a:t>
            </a:r>
            <a:r>
              <a:rPr lang="en-US" dirty="0"/>
              <a:t> </a:t>
            </a:r>
            <a:r>
              <a:rPr lang="en-US" dirty="0" err="1"/>
              <a:t>bedenken</a:t>
            </a:r>
            <a:r>
              <a:rPr lang="en-US" dirty="0"/>
              <a:t> hoe </a:t>
            </a:r>
            <a:r>
              <a:rPr lang="en-US" dirty="0" err="1"/>
              <a:t>jullie</a:t>
            </a:r>
            <a:r>
              <a:rPr lang="en-US" dirty="0"/>
              <a:t> je </a:t>
            </a:r>
            <a:r>
              <a:rPr lang="en-US" dirty="0" err="1"/>
              <a:t>droom</a:t>
            </a:r>
            <a:r>
              <a:rPr lang="en-US" dirty="0"/>
              <a:t> </a:t>
            </a:r>
            <a:r>
              <a:rPr lang="en-US" dirty="0" err="1"/>
              <a:t>zouden</a:t>
            </a:r>
            <a:r>
              <a:rPr lang="en-US" dirty="0"/>
              <a:t> </a:t>
            </a:r>
            <a:r>
              <a:rPr lang="en-US" dirty="0" err="1"/>
              <a:t>onderzoeken</a:t>
            </a:r>
            <a:r>
              <a:rPr lang="en-US" dirty="0"/>
              <a:t>. </a:t>
            </a:r>
            <a:r>
              <a:rPr lang="en-US" dirty="0" err="1"/>
              <a:t>Dit</a:t>
            </a:r>
            <a:r>
              <a:rPr lang="en-US" dirty="0"/>
              <a:t> </a:t>
            </a:r>
            <a:r>
              <a:rPr lang="en-US" dirty="0" err="1"/>
              <a:t>vertel</a:t>
            </a:r>
            <a:r>
              <a:rPr lang="en-US" dirty="0"/>
              <a:t> je in </a:t>
            </a:r>
            <a:r>
              <a:rPr lang="en-US" dirty="0" err="1"/>
              <a:t>een</a:t>
            </a:r>
            <a:r>
              <a:rPr lang="en-US" dirty="0"/>
              <a:t> </a:t>
            </a:r>
            <a:r>
              <a:rPr lang="en-US" b="1" dirty="0" err="1"/>
              <a:t>flitspresentatie</a:t>
            </a:r>
            <a:r>
              <a:rPr lang="en-US" b="1" dirty="0"/>
              <a:t> </a:t>
            </a:r>
            <a:r>
              <a:rPr lang="en-US" dirty="0"/>
              <a:t>van </a:t>
            </a:r>
            <a:r>
              <a:rPr lang="en-US" b="1" dirty="0"/>
              <a:t>1 </a:t>
            </a:r>
            <a:r>
              <a:rPr lang="en-US" b="1" dirty="0" err="1"/>
              <a:t>minuut</a:t>
            </a:r>
            <a:r>
              <a:rPr lang="en-US" dirty="0"/>
              <a:t>. </a:t>
            </a:r>
          </a:p>
          <a:p>
            <a:pPr marL="0" indent="0">
              <a:buNone/>
            </a:pPr>
            <a:r>
              <a:rPr lang="en-US" dirty="0"/>
              <a:t>Je </a:t>
            </a:r>
            <a:r>
              <a:rPr lang="en-US" dirty="0" err="1"/>
              <a:t>krijgt</a:t>
            </a:r>
            <a:r>
              <a:rPr lang="en-US" dirty="0"/>
              <a:t> 15 </a:t>
            </a:r>
            <a:r>
              <a:rPr lang="en-US" dirty="0" err="1"/>
              <a:t>minuten</a:t>
            </a:r>
            <a:r>
              <a:rPr lang="en-US" dirty="0"/>
              <a:t> om </a:t>
            </a:r>
            <a:r>
              <a:rPr lang="en-US" dirty="0" err="1"/>
              <a:t>deze</a:t>
            </a:r>
            <a:r>
              <a:rPr lang="en-US" dirty="0"/>
              <a:t> </a:t>
            </a:r>
            <a:r>
              <a:rPr lang="en-US" dirty="0" err="1"/>
              <a:t>flitspresentatie</a:t>
            </a:r>
            <a:r>
              <a:rPr lang="en-US" dirty="0"/>
              <a:t> </a:t>
            </a:r>
            <a:r>
              <a:rPr lang="en-US" dirty="0" err="1"/>
              <a:t>voor</a:t>
            </a:r>
            <a:r>
              <a:rPr lang="en-US" dirty="0"/>
              <a:t> </a:t>
            </a:r>
            <a:r>
              <a:rPr lang="en-US" dirty="0" err="1"/>
              <a:t>te</a:t>
            </a:r>
            <a:r>
              <a:rPr lang="en-US" dirty="0"/>
              <a:t> </a:t>
            </a:r>
            <a:r>
              <a:rPr lang="en-US" dirty="0" err="1"/>
              <a:t>bereiden</a:t>
            </a:r>
            <a:r>
              <a:rPr lang="en-US" dirty="0"/>
              <a:t>:</a:t>
            </a:r>
            <a:endParaRPr lang="nl-NL" dirty="0"/>
          </a:p>
          <a:p>
            <a:r>
              <a:rPr lang="nl-NL" sz="1800" dirty="0"/>
              <a:t>Wat is jullie droom?</a:t>
            </a:r>
          </a:p>
          <a:p>
            <a:r>
              <a:rPr lang="nl-NL" sz="1800" dirty="0"/>
              <a:t>Wat gaan jullie onderzoeken om deze droom waar te maken?</a:t>
            </a:r>
          </a:p>
          <a:p>
            <a:r>
              <a:rPr lang="nl-NL" sz="1800" dirty="0"/>
              <a:t>Waarom is het zo belangrijk om dit onderzoek te doen?</a:t>
            </a:r>
          </a:p>
          <a:p>
            <a:r>
              <a:rPr lang="nl-NL" sz="1800" dirty="0"/>
              <a:t>Hoe gaan jullie het onderzoek doen? Denk bijvoorbeeld aan:</a:t>
            </a:r>
          </a:p>
          <a:p>
            <a:pPr lvl="1"/>
            <a:r>
              <a:rPr lang="nl-NL" sz="1400" dirty="0"/>
              <a:t>Wat willen jullie precies weten?</a:t>
            </a:r>
          </a:p>
          <a:p>
            <a:pPr lvl="1"/>
            <a:r>
              <a:rPr lang="nl-NL" sz="1400" dirty="0"/>
              <a:t>Welke spullen zijn nodig? (Boeken, microscopen, zonnepanelen, …)</a:t>
            </a:r>
          </a:p>
          <a:p>
            <a:pPr lvl="1"/>
            <a:r>
              <a:rPr lang="nl-NL" sz="1400" dirty="0"/>
              <a:t>Met wie willen jullie samenwerken? (Een andere prof, de juf, de buurman, …)</a:t>
            </a:r>
          </a:p>
          <a:p>
            <a:pPr lvl="1"/>
            <a:r>
              <a:rPr lang="nl-NL" sz="1400" dirty="0"/>
              <a:t>Hoe lang duurt het onderzoek?</a:t>
            </a:r>
          </a:p>
          <a:p>
            <a:r>
              <a:rPr lang="nl-NL" sz="1800" dirty="0"/>
              <a:t>Je sluit de presentatie af door nog eens te zeggen waarom het zo belangrijk is om dit onderwerp te onderzoeken. </a:t>
            </a:r>
          </a:p>
          <a:p>
            <a:endParaRPr lang="nl-NL" sz="2000" dirty="0"/>
          </a:p>
        </p:txBody>
      </p:sp>
    </p:spTree>
    <p:extLst>
      <p:ext uri="{BB962C8B-B14F-4D97-AF65-F5344CB8AC3E}">
        <p14:creationId xmlns:p14="http://schemas.microsoft.com/office/powerpoint/2010/main" val="169876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Voorbeeld</a:t>
            </a:r>
            <a:r>
              <a:rPr lang="en-US" dirty="0"/>
              <a:t> </a:t>
            </a:r>
            <a:r>
              <a:rPr lang="en-US" dirty="0" err="1"/>
              <a:t>onderzoek</a:t>
            </a:r>
            <a:r>
              <a:rPr lang="en-US" dirty="0"/>
              <a:t>	</a:t>
            </a:r>
            <a:endParaRPr lang="nl-NL" dirty="0"/>
          </a:p>
        </p:txBody>
      </p:sp>
      <p:sp>
        <p:nvSpPr>
          <p:cNvPr id="3" name="Tijdelijke aanduiding voor inhoud 2"/>
          <p:cNvSpPr>
            <a:spLocks noGrp="1"/>
          </p:cNvSpPr>
          <p:nvPr>
            <p:ph idx="1"/>
          </p:nvPr>
        </p:nvSpPr>
        <p:spPr/>
        <p:txBody>
          <a:bodyPr/>
          <a:lstStyle/>
          <a:p>
            <a:r>
              <a:rPr lang="nl-NL" dirty="0"/>
              <a:t>Wat is jullie droom?</a:t>
            </a:r>
            <a:br>
              <a:rPr lang="nl-NL" dirty="0"/>
            </a:br>
            <a:r>
              <a:rPr lang="nl-NL" i="1" dirty="0">
                <a:solidFill>
                  <a:srgbClr val="FFC000"/>
                </a:solidFill>
              </a:rPr>
              <a:t>Wij willen het makkelijker maken om Engels te leren voor alle kinderen ter wereld.</a:t>
            </a:r>
          </a:p>
          <a:p>
            <a:endParaRPr lang="en-US" i="1" dirty="0">
              <a:solidFill>
                <a:srgbClr val="FFC000"/>
              </a:solidFill>
            </a:endParaRPr>
          </a:p>
          <a:p>
            <a:r>
              <a:rPr lang="nl-NL" dirty="0"/>
              <a:t>Wat gaan jullie onderzoeken om deze droom waar te maken?</a:t>
            </a:r>
            <a:br>
              <a:rPr lang="nl-NL" dirty="0"/>
            </a:br>
            <a:r>
              <a:rPr lang="nl-NL" i="1" dirty="0">
                <a:solidFill>
                  <a:srgbClr val="FFC000"/>
                </a:solidFill>
              </a:rPr>
              <a:t>Wij gaan onderzoeken met welke trucjes je het makkelijkst Engels leert. </a:t>
            </a:r>
            <a:endParaRPr lang="nl-NL" dirty="0"/>
          </a:p>
          <a:p>
            <a:endParaRPr lang="nl-NL" dirty="0"/>
          </a:p>
          <a:p>
            <a:r>
              <a:rPr lang="nl-NL" dirty="0"/>
              <a:t>Waarom is het zo belangrijk om dit onderzoek te doen?</a:t>
            </a:r>
            <a:br>
              <a:rPr lang="nl-NL" dirty="0"/>
            </a:br>
            <a:r>
              <a:rPr lang="nl-NL" i="1" dirty="0">
                <a:solidFill>
                  <a:srgbClr val="FFC000"/>
                </a:solidFill>
              </a:rPr>
              <a:t>Als alle kinderen ter wereld Engels kunnen, kunnen ze altijd met elkaar communiceren. Ook als ze volwassen zijn en moeten samenwerken.</a:t>
            </a:r>
          </a:p>
          <a:p>
            <a:pPr marL="0" indent="0">
              <a:buNone/>
            </a:pPr>
            <a:endParaRPr lang="nl-NL" dirty="0">
              <a:solidFill>
                <a:srgbClr val="FFC000"/>
              </a:solidFill>
            </a:endParaRPr>
          </a:p>
          <a:p>
            <a:endParaRPr lang="nl-NL" dirty="0"/>
          </a:p>
        </p:txBody>
      </p:sp>
    </p:spTree>
    <p:extLst>
      <p:ext uri="{BB962C8B-B14F-4D97-AF65-F5344CB8AC3E}">
        <p14:creationId xmlns:p14="http://schemas.microsoft.com/office/powerpoint/2010/main" val="1109765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Voorbeeld</a:t>
            </a:r>
            <a:r>
              <a:rPr lang="en-US" dirty="0"/>
              <a:t> </a:t>
            </a:r>
            <a:r>
              <a:rPr lang="en-US" dirty="0" err="1"/>
              <a:t>onderzoek</a:t>
            </a:r>
            <a:r>
              <a:rPr lang="en-US" dirty="0"/>
              <a:t>	</a:t>
            </a:r>
            <a:endParaRPr lang="nl-NL" dirty="0"/>
          </a:p>
        </p:txBody>
      </p:sp>
      <p:sp>
        <p:nvSpPr>
          <p:cNvPr id="3" name="Tijdelijke aanduiding voor inhoud 2"/>
          <p:cNvSpPr>
            <a:spLocks noGrp="1"/>
          </p:cNvSpPr>
          <p:nvPr>
            <p:ph idx="1"/>
          </p:nvPr>
        </p:nvSpPr>
        <p:spPr>
          <a:xfrm>
            <a:off x="609600" y="1207699"/>
            <a:ext cx="10972800" cy="4918468"/>
          </a:xfrm>
        </p:spPr>
        <p:txBody>
          <a:bodyPr/>
          <a:lstStyle/>
          <a:p>
            <a:r>
              <a:rPr lang="nl-NL" dirty="0"/>
              <a:t>Hoe gaan jullie het onderzoek doen?</a:t>
            </a:r>
            <a:br>
              <a:rPr lang="nl-NL" dirty="0"/>
            </a:br>
            <a:r>
              <a:rPr lang="nl-NL" i="1" dirty="0"/>
              <a:t>Probeer al een idee te geven hoe je je onderzoeksvraag kunt onderzoeken, gebruik daarbij je fantasie en denk groot!</a:t>
            </a:r>
            <a:br>
              <a:rPr lang="nl-NL" i="1" dirty="0"/>
            </a:br>
            <a:r>
              <a:rPr lang="nl-NL" i="1" dirty="0">
                <a:solidFill>
                  <a:srgbClr val="FFC000"/>
                </a:solidFill>
              </a:rPr>
              <a:t>Kinderen uit veel verschillende landen doen mee om te onderzoeken hoe je het makkelijkst Engels leert. We proberen verschillende manieren: woordjes leren, spelletje spelen in het Engels, Engelse liedjes zingen, … Uiteindelijk bekijken we welke manier het makkelijkst was voor kinderen om Engels te leren.</a:t>
            </a:r>
          </a:p>
          <a:p>
            <a:endParaRPr lang="nl-NL" i="1" dirty="0">
              <a:solidFill>
                <a:srgbClr val="FFC000"/>
              </a:solidFill>
            </a:endParaRPr>
          </a:p>
          <a:p>
            <a:r>
              <a:rPr lang="nl-NL" dirty="0"/>
              <a:t>Je sluit de presentatie af door nog eens te zeggen waarom het zo belangrijk is om dit onderwerp te onderzoeken. </a:t>
            </a:r>
            <a:br>
              <a:rPr lang="nl-NL" dirty="0"/>
            </a:br>
            <a:r>
              <a:rPr lang="en-US" i="1" dirty="0" err="1">
                <a:solidFill>
                  <a:srgbClr val="FFC000"/>
                </a:solidFill>
              </a:rPr>
              <a:t>Wij</a:t>
            </a:r>
            <a:r>
              <a:rPr lang="en-US" i="1" dirty="0">
                <a:solidFill>
                  <a:srgbClr val="FFC000"/>
                </a:solidFill>
              </a:rPr>
              <a:t> </a:t>
            </a:r>
            <a:r>
              <a:rPr lang="en-US" i="1" dirty="0" err="1">
                <a:solidFill>
                  <a:srgbClr val="FFC000"/>
                </a:solidFill>
              </a:rPr>
              <a:t>gaan</a:t>
            </a:r>
            <a:r>
              <a:rPr lang="en-US" i="1" dirty="0">
                <a:solidFill>
                  <a:srgbClr val="FFC000"/>
                </a:solidFill>
              </a:rPr>
              <a:t> </a:t>
            </a:r>
            <a:r>
              <a:rPr lang="en-US" i="1" dirty="0" err="1">
                <a:solidFill>
                  <a:srgbClr val="FFC000"/>
                </a:solidFill>
              </a:rPr>
              <a:t>onderzoeken</a:t>
            </a:r>
            <a:r>
              <a:rPr lang="en-US" i="1" dirty="0">
                <a:solidFill>
                  <a:srgbClr val="FFC000"/>
                </a:solidFill>
              </a:rPr>
              <a:t> hoe </a:t>
            </a:r>
            <a:r>
              <a:rPr lang="en-US" i="1" dirty="0" err="1">
                <a:solidFill>
                  <a:srgbClr val="FFC000"/>
                </a:solidFill>
              </a:rPr>
              <a:t>alle</a:t>
            </a:r>
            <a:r>
              <a:rPr lang="en-US" i="1" dirty="0">
                <a:solidFill>
                  <a:srgbClr val="FFC000"/>
                </a:solidFill>
              </a:rPr>
              <a:t> </a:t>
            </a:r>
            <a:r>
              <a:rPr lang="en-US" i="1" dirty="0" err="1">
                <a:solidFill>
                  <a:srgbClr val="FFC000"/>
                </a:solidFill>
              </a:rPr>
              <a:t>kinderen</a:t>
            </a:r>
            <a:r>
              <a:rPr lang="en-US" i="1" dirty="0">
                <a:solidFill>
                  <a:srgbClr val="FFC000"/>
                </a:solidFill>
              </a:rPr>
              <a:t> </a:t>
            </a:r>
            <a:r>
              <a:rPr lang="en-US" i="1" dirty="0" err="1">
                <a:solidFill>
                  <a:srgbClr val="FFC000"/>
                </a:solidFill>
              </a:rPr>
              <a:t>ter</a:t>
            </a:r>
            <a:r>
              <a:rPr lang="en-US" i="1" dirty="0">
                <a:solidFill>
                  <a:srgbClr val="FFC000"/>
                </a:solidFill>
              </a:rPr>
              <a:t> </a:t>
            </a:r>
            <a:r>
              <a:rPr lang="en-US" i="1" dirty="0" err="1">
                <a:solidFill>
                  <a:srgbClr val="FFC000"/>
                </a:solidFill>
              </a:rPr>
              <a:t>wereld</a:t>
            </a:r>
            <a:r>
              <a:rPr lang="en-US" i="1" dirty="0">
                <a:solidFill>
                  <a:srgbClr val="FFC000"/>
                </a:solidFill>
              </a:rPr>
              <a:t> het </a:t>
            </a:r>
            <a:r>
              <a:rPr lang="en-US" i="1" dirty="0" err="1">
                <a:solidFill>
                  <a:srgbClr val="FFC000"/>
                </a:solidFill>
              </a:rPr>
              <a:t>makkelijkst</a:t>
            </a:r>
            <a:r>
              <a:rPr lang="en-US" i="1" dirty="0">
                <a:solidFill>
                  <a:srgbClr val="FFC000"/>
                </a:solidFill>
              </a:rPr>
              <a:t> Engels </a:t>
            </a:r>
            <a:r>
              <a:rPr lang="en-US" i="1" dirty="0" err="1">
                <a:solidFill>
                  <a:srgbClr val="FFC000"/>
                </a:solidFill>
              </a:rPr>
              <a:t>leren</a:t>
            </a:r>
            <a:r>
              <a:rPr lang="en-US" i="1" dirty="0">
                <a:solidFill>
                  <a:srgbClr val="FFC000"/>
                </a:solidFill>
              </a:rPr>
              <a:t>, </a:t>
            </a:r>
            <a:r>
              <a:rPr lang="en-US" i="1" dirty="0" err="1">
                <a:solidFill>
                  <a:srgbClr val="FFC000"/>
                </a:solidFill>
              </a:rPr>
              <a:t>zodat</a:t>
            </a:r>
            <a:r>
              <a:rPr lang="en-US" i="1" dirty="0">
                <a:solidFill>
                  <a:srgbClr val="FFC000"/>
                </a:solidFill>
              </a:rPr>
              <a:t> </a:t>
            </a:r>
            <a:r>
              <a:rPr lang="en-US" i="1" dirty="0" err="1">
                <a:solidFill>
                  <a:srgbClr val="FFC000"/>
                </a:solidFill>
              </a:rPr>
              <a:t>ze</a:t>
            </a:r>
            <a:r>
              <a:rPr lang="en-US" i="1" dirty="0">
                <a:solidFill>
                  <a:srgbClr val="FFC000"/>
                </a:solidFill>
              </a:rPr>
              <a:t> </a:t>
            </a:r>
            <a:r>
              <a:rPr lang="en-US" i="1" dirty="0" err="1">
                <a:solidFill>
                  <a:srgbClr val="FFC000"/>
                </a:solidFill>
              </a:rPr>
              <a:t>uiteindelijk</a:t>
            </a:r>
            <a:r>
              <a:rPr lang="en-US" i="1" dirty="0">
                <a:solidFill>
                  <a:srgbClr val="FFC000"/>
                </a:solidFill>
              </a:rPr>
              <a:t> </a:t>
            </a:r>
            <a:r>
              <a:rPr lang="en-US" i="1" dirty="0" err="1">
                <a:solidFill>
                  <a:srgbClr val="FFC000"/>
                </a:solidFill>
              </a:rPr>
              <a:t>allemaal</a:t>
            </a:r>
            <a:r>
              <a:rPr lang="en-US" i="1" dirty="0">
                <a:solidFill>
                  <a:srgbClr val="FFC000"/>
                </a:solidFill>
              </a:rPr>
              <a:t> met </a:t>
            </a:r>
            <a:r>
              <a:rPr lang="en-US" i="1" dirty="0" err="1">
                <a:solidFill>
                  <a:srgbClr val="FFC000"/>
                </a:solidFill>
              </a:rPr>
              <a:t>elkaar</a:t>
            </a:r>
            <a:r>
              <a:rPr lang="en-US" i="1" dirty="0">
                <a:solidFill>
                  <a:srgbClr val="FFC000"/>
                </a:solidFill>
              </a:rPr>
              <a:t> </a:t>
            </a:r>
            <a:r>
              <a:rPr lang="en-US" i="1" dirty="0" err="1">
                <a:solidFill>
                  <a:srgbClr val="FFC000"/>
                </a:solidFill>
              </a:rPr>
              <a:t>kunnen</a:t>
            </a:r>
            <a:r>
              <a:rPr lang="en-US" i="1" dirty="0">
                <a:solidFill>
                  <a:srgbClr val="FFC000"/>
                </a:solidFill>
              </a:rPr>
              <a:t> </a:t>
            </a:r>
            <a:r>
              <a:rPr lang="en-US" i="1" dirty="0" err="1">
                <a:solidFill>
                  <a:srgbClr val="FFC000"/>
                </a:solidFill>
              </a:rPr>
              <a:t>communiceren</a:t>
            </a:r>
            <a:r>
              <a:rPr lang="en-US" i="1" dirty="0">
                <a:solidFill>
                  <a:srgbClr val="FFC000"/>
                </a:solidFill>
              </a:rPr>
              <a:t>!</a:t>
            </a:r>
            <a:endParaRPr lang="nl-NL" i="1" dirty="0">
              <a:solidFill>
                <a:srgbClr val="FFC000"/>
              </a:solidFill>
            </a:endParaRPr>
          </a:p>
          <a:p>
            <a:pPr marL="0" indent="0">
              <a:buNone/>
            </a:pPr>
            <a:r>
              <a:rPr lang="nl-NL" i="1" dirty="0">
                <a:solidFill>
                  <a:srgbClr val="FFC000"/>
                </a:solidFill>
              </a:rPr>
              <a:t> </a:t>
            </a:r>
            <a:endParaRPr lang="nl-NL" dirty="0"/>
          </a:p>
          <a:p>
            <a:pPr marL="0" indent="0">
              <a:buNone/>
            </a:pPr>
            <a:endParaRPr lang="nl-NL" dirty="0"/>
          </a:p>
        </p:txBody>
      </p:sp>
    </p:spTree>
    <p:extLst>
      <p:ext uri="{BB962C8B-B14F-4D97-AF65-F5344CB8AC3E}">
        <p14:creationId xmlns:p14="http://schemas.microsoft.com/office/powerpoint/2010/main" val="35691934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Project: Onderzoeker in de Klas</a:t>
            </a:r>
          </a:p>
        </p:txBody>
      </p:sp>
      <p:sp>
        <p:nvSpPr>
          <p:cNvPr id="3" name="Ondertitel 2"/>
          <p:cNvSpPr>
            <a:spLocks noGrp="1"/>
          </p:cNvSpPr>
          <p:nvPr>
            <p:ph type="subTitle" idx="1"/>
          </p:nvPr>
        </p:nvSpPr>
        <p:spPr/>
        <p:txBody>
          <a:bodyPr/>
          <a:lstStyle/>
          <a:p>
            <a:r>
              <a:rPr lang="nl-NL" i="1" dirty="0"/>
              <a:t>Leer meer over de Radboud Universiteit </a:t>
            </a:r>
          </a:p>
        </p:txBody>
      </p:sp>
    </p:spTree>
    <p:extLst>
      <p:ext uri="{BB962C8B-B14F-4D97-AF65-F5344CB8AC3E}">
        <p14:creationId xmlns:p14="http://schemas.microsoft.com/office/powerpoint/2010/main" val="1673289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C6396-71A3-42C8-8D9E-928402F0B1F0}"/>
              </a:ext>
            </a:extLst>
          </p:cNvPr>
          <p:cNvSpPr>
            <a:spLocks noGrp="1"/>
          </p:cNvSpPr>
          <p:nvPr>
            <p:ph type="title"/>
          </p:nvPr>
        </p:nvSpPr>
        <p:spPr/>
        <p:txBody>
          <a:bodyPr/>
          <a:lstStyle/>
          <a:p>
            <a:r>
              <a:rPr lang="nl-NL" dirty="0"/>
              <a:t>Vraagmuur</a:t>
            </a:r>
          </a:p>
        </p:txBody>
      </p:sp>
      <p:sp>
        <p:nvSpPr>
          <p:cNvPr id="3" name="Tijdelijke aanduiding voor inhoud 2">
            <a:extLst>
              <a:ext uri="{FF2B5EF4-FFF2-40B4-BE49-F238E27FC236}">
                <a16:creationId xmlns:a16="http://schemas.microsoft.com/office/drawing/2014/main" id="{976AB16C-C1E4-402A-9A3D-29B8A3037F5C}"/>
              </a:ext>
            </a:extLst>
          </p:cNvPr>
          <p:cNvSpPr>
            <a:spLocks noGrp="1"/>
          </p:cNvSpPr>
          <p:nvPr>
            <p:ph idx="1"/>
          </p:nvPr>
        </p:nvSpPr>
        <p:spPr>
          <a:xfrm>
            <a:off x="489679" y="1609048"/>
            <a:ext cx="5143040" cy="4525963"/>
          </a:xfrm>
        </p:spPr>
        <p:txBody>
          <a:bodyPr/>
          <a:lstStyle/>
          <a:p>
            <a:pPr marL="0" indent="0">
              <a:buNone/>
            </a:pPr>
            <a:r>
              <a:rPr lang="nl-NL" dirty="0"/>
              <a:t>Zijn er naar aanleiding van de laatste activiteit nog nieuwe vragen voor de vraagmuur?</a:t>
            </a:r>
          </a:p>
          <a:p>
            <a:pPr marL="0" indent="0">
              <a:buNone/>
            </a:pPr>
            <a:endParaRPr lang="nl-NL" dirty="0"/>
          </a:p>
          <a:p>
            <a:pPr marL="0" indent="0">
              <a:buNone/>
            </a:pPr>
            <a:r>
              <a:rPr lang="nl-NL" dirty="0"/>
              <a:t>Zijn er misschien al vragen die we beantwoord hebben? Of die we misschien zelf kunnen opzoeken/onderzoeken?</a:t>
            </a:r>
          </a:p>
          <a:p>
            <a:pPr marL="0" indent="0">
              <a:buNone/>
            </a:pPr>
            <a:endParaRPr lang="nl-NL" dirty="0"/>
          </a:p>
          <a:p>
            <a:pPr marL="0" indent="0">
              <a:buNone/>
            </a:pPr>
            <a:r>
              <a:rPr lang="nl-NL" dirty="0"/>
              <a:t>Welke vragen stellen we de onderzoeker die binnenkort komt?</a:t>
            </a:r>
          </a:p>
          <a:p>
            <a:pPr marL="0" indent="0">
              <a:buNone/>
            </a:pPr>
            <a:endParaRPr lang="nl-NL" dirty="0"/>
          </a:p>
        </p:txBody>
      </p:sp>
      <p:pic>
        <p:nvPicPr>
          <p:cNvPr id="4" name="Picture 5">
            <a:extLst>
              <a:ext uri="{FF2B5EF4-FFF2-40B4-BE49-F238E27FC236}">
                <a16:creationId xmlns:a16="http://schemas.microsoft.com/office/drawing/2014/main" id="{2C3E6B0D-499A-40CA-810F-CC2230779B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3304" y="274638"/>
            <a:ext cx="2931029" cy="4412463"/>
          </a:xfrm>
          <a:prstGeom prst="rect">
            <a:avLst/>
          </a:prstGeom>
          <a:noFill/>
          <a:ln>
            <a:noFill/>
          </a:ln>
        </p:spPr>
      </p:pic>
      <p:pic>
        <p:nvPicPr>
          <p:cNvPr id="5" name="Picture 6">
            <a:extLst>
              <a:ext uri="{FF2B5EF4-FFF2-40B4-BE49-F238E27FC236}">
                <a16:creationId xmlns:a16="http://schemas.microsoft.com/office/drawing/2014/main" id="{24F5F5B3-D57F-4300-ADED-E3ED4CDA54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051" b="7249"/>
          <a:stretch/>
        </p:blipFill>
        <p:spPr bwMode="auto">
          <a:xfrm>
            <a:off x="5632719" y="1722547"/>
            <a:ext cx="3046520" cy="44124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35669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De Radboud Universiteit vanuit de lucht</a:t>
            </a:r>
            <a:br>
              <a:rPr lang="nl-NL" dirty="0"/>
            </a:br>
            <a:endParaRPr lang="en-US" dirty="0"/>
          </a:p>
        </p:txBody>
      </p:sp>
      <p:pic>
        <p:nvPicPr>
          <p:cNvPr id="5" name="Tijdelijke aanduiding voor inhoud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348" b="2038"/>
          <a:stretch/>
        </p:blipFill>
        <p:spPr>
          <a:xfrm>
            <a:off x="1249249" y="1178417"/>
            <a:ext cx="9172905" cy="5679583"/>
          </a:xfrm>
        </p:spPr>
      </p:pic>
    </p:spTree>
    <p:extLst>
      <p:ext uri="{BB962C8B-B14F-4D97-AF65-F5344CB8AC3E}">
        <p14:creationId xmlns:p14="http://schemas.microsoft.com/office/powerpoint/2010/main" val="5724493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Waar</a:t>
            </a:r>
            <a:r>
              <a:rPr lang="en-US" dirty="0"/>
              <a:t> kun je </a:t>
            </a:r>
            <a:r>
              <a:rPr lang="en-US" dirty="0" err="1"/>
              <a:t>onderzoek</a:t>
            </a:r>
            <a:r>
              <a:rPr lang="en-US" dirty="0"/>
              <a:t> </a:t>
            </a:r>
            <a:r>
              <a:rPr lang="en-US" dirty="0" err="1"/>
              <a:t>doen</a:t>
            </a:r>
            <a:r>
              <a:rPr lang="en-US" dirty="0"/>
              <a:t>? 	</a:t>
            </a:r>
            <a:endParaRPr lang="nl-NL" dirty="0"/>
          </a:p>
        </p:txBody>
      </p:sp>
      <p:sp>
        <p:nvSpPr>
          <p:cNvPr id="3" name="Tijdelijke aanduiding voor inhoud 2"/>
          <p:cNvSpPr>
            <a:spLocks noGrp="1"/>
          </p:cNvSpPr>
          <p:nvPr>
            <p:ph idx="1"/>
          </p:nvPr>
        </p:nvSpPr>
        <p:spPr>
          <a:xfrm>
            <a:off x="609600" y="1625961"/>
            <a:ext cx="10972800" cy="4525963"/>
          </a:xfrm>
        </p:spPr>
        <p:txBody>
          <a:bodyPr/>
          <a:lstStyle/>
          <a:p>
            <a:pPr marL="0" indent="0">
              <a:buNone/>
            </a:pPr>
            <a:r>
              <a:rPr lang="en-US" dirty="0"/>
              <a:t>Onderzoek </a:t>
            </a:r>
            <a:r>
              <a:rPr lang="en-US" dirty="0" err="1"/>
              <a:t>vindt</a:t>
            </a:r>
            <a:r>
              <a:rPr lang="en-US" dirty="0"/>
              <a:t> </a:t>
            </a:r>
            <a:r>
              <a:rPr lang="en-US" dirty="0" err="1"/>
              <a:t>vaak</a:t>
            </a:r>
            <a:r>
              <a:rPr lang="en-US" dirty="0"/>
              <a:t> </a:t>
            </a:r>
            <a:r>
              <a:rPr lang="en-US" dirty="0" err="1"/>
              <a:t>plaats</a:t>
            </a:r>
            <a:r>
              <a:rPr lang="en-US" dirty="0"/>
              <a:t> in </a:t>
            </a:r>
            <a:r>
              <a:rPr lang="en-US" dirty="0" err="1"/>
              <a:t>een</a:t>
            </a:r>
            <a:r>
              <a:rPr lang="en-US" dirty="0"/>
              <a:t> </a:t>
            </a:r>
            <a:r>
              <a:rPr lang="en-US" b="1" dirty="0" err="1"/>
              <a:t>laboratorium</a:t>
            </a:r>
            <a:r>
              <a:rPr lang="en-US" dirty="0"/>
              <a:t>.</a:t>
            </a:r>
          </a:p>
          <a:p>
            <a:pPr marL="0" indent="0">
              <a:buNone/>
            </a:pPr>
            <a:endParaRPr lang="en-US" dirty="0"/>
          </a:p>
          <a:p>
            <a:pPr marL="0" indent="0">
              <a:buNone/>
            </a:pPr>
            <a:r>
              <a:rPr lang="en-US" dirty="0" err="1"/>
              <a:t>Bespreek</a:t>
            </a:r>
            <a:r>
              <a:rPr lang="en-US" dirty="0"/>
              <a:t> met je </a:t>
            </a:r>
            <a:r>
              <a:rPr lang="en-US" dirty="0" err="1"/>
              <a:t>buurman</a:t>
            </a:r>
            <a:r>
              <a:rPr lang="en-US" dirty="0"/>
              <a:t> of </a:t>
            </a:r>
            <a:r>
              <a:rPr lang="en-US" dirty="0" err="1"/>
              <a:t>buurvrouw</a:t>
            </a:r>
            <a:r>
              <a:rPr lang="en-US" dirty="0"/>
              <a:t> wat je al </a:t>
            </a:r>
            <a:r>
              <a:rPr lang="en-US" dirty="0" err="1"/>
              <a:t>weet</a:t>
            </a:r>
            <a:r>
              <a:rPr lang="en-US" dirty="0"/>
              <a:t> over </a:t>
            </a:r>
            <a:r>
              <a:rPr lang="en-US" dirty="0" err="1"/>
              <a:t>een</a:t>
            </a:r>
            <a:r>
              <a:rPr lang="en-US" dirty="0"/>
              <a:t> </a:t>
            </a:r>
            <a:r>
              <a:rPr lang="en-US" dirty="0" err="1"/>
              <a:t>laboratorium</a:t>
            </a:r>
            <a:r>
              <a:rPr lang="en-US" dirty="0"/>
              <a:t>.  </a:t>
            </a:r>
          </a:p>
          <a:p>
            <a:pPr marL="0" indent="0">
              <a:buNone/>
            </a:pPr>
            <a:endParaRPr lang="en-US" dirty="0"/>
          </a:p>
          <a:p>
            <a:pPr marL="0" indent="0">
              <a:buNone/>
            </a:pPr>
            <a:r>
              <a:rPr lang="en-US" dirty="0" err="1"/>
              <a:t>Een</a:t>
            </a:r>
            <a:r>
              <a:rPr lang="en-US" dirty="0"/>
              <a:t> </a:t>
            </a:r>
            <a:r>
              <a:rPr lang="en-US" b="1" dirty="0" err="1"/>
              <a:t>laboratorium</a:t>
            </a:r>
            <a:r>
              <a:rPr lang="en-US" b="1" dirty="0"/>
              <a:t> </a:t>
            </a:r>
            <a:r>
              <a:rPr lang="en-US" dirty="0"/>
              <a:t>is </a:t>
            </a:r>
            <a:r>
              <a:rPr lang="en-US" dirty="0" err="1"/>
              <a:t>speciale</a:t>
            </a:r>
            <a:r>
              <a:rPr lang="en-US" dirty="0"/>
              <a:t> </a:t>
            </a:r>
            <a:r>
              <a:rPr lang="en-US" dirty="0" err="1"/>
              <a:t>ruimte</a:t>
            </a:r>
            <a:r>
              <a:rPr lang="en-US" dirty="0"/>
              <a:t> die </a:t>
            </a:r>
            <a:r>
              <a:rPr lang="en-US" dirty="0" err="1"/>
              <a:t>gebouwd</a:t>
            </a:r>
            <a:r>
              <a:rPr lang="en-US" dirty="0"/>
              <a:t> is </a:t>
            </a:r>
            <a:r>
              <a:rPr lang="en-US" dirty="0" err="1"/>
              <a:t>voor</a:t>
            </a:r>
            <a:r>
              <a:rPr lang="en-US" dirty="0"/>
              <a:t> het </a:t>
            </a:r>
            <a:r>
              <a:rPr lang="en-US" dirty="0" err="1"/>
              <a:t>uitvoeren</a:t>
            </a:r>
            <a:r>
              <a:rPr lang="en-US" dirty="0"/>
              <a:t> van </a:t>
            </a:r>
            <a:r>
              <a:rPr lang="en-US" dirty="0" err="1"/>
              <a:t>experimenten</a:t>
            </a:r>
            <a:r>
              <a:rPr lang="en-US" dirty="0"/>
              <a:t>. </a:t>
            </a:r>
          </a:p>
          <a:p>
            <a:pPr marL="0" indent="0">
              <a:buNone/>
            </a:pPr>
            <a:endParaRPr lang="en-US" dirty="0"/>
          </a:p>
        </p:txBody>
      </p:sp>
    </p:spTree>
    <p:extLst>
      <p:ext uri="{BB962C8B-B14F-4D97-AF65-F5344CB8AC3E}">
        <p14:creationId xmlns:p14="http://schemas.microsoft.com/office/powerpoint/2010/main" val="2084213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Virtual </a:t>
            </a:r>
            <a:r>
              <a:rPr lang="nl-NL" dirty="0" err="1"/>
              <a:t>Reality</a:t>
            </a:r>
            <a:r>
              <a:rPr lang="nl-NL" dirty="0"/>
              <a:t> Lab</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219200"/>
            <a:ext cx="7214355" cy="4856163"/>
          </a:xfrm>
        </p:spPr>
      </p:pic>
      <p:sp>
        <p:nvSpPr>
          <p:cNvPr id="5" name="Tijdelijke aanduiding voor inhoud 2"/>
          <p:cNvSpPr txBox="1">
            <a:spLocks/>
          </p:cNvSpPr>
          <p:nvPr/>
        </p:nvSpPr>
        <p:spPr bwMode="auto">
          <a:xfrm>
            <a:off x="8166970" y="2135797"/>
            <a:ext cx="3415430" cy="2375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kern="0" dirty="0" err="1"/>
              <a:t>Reactie</a:t>
            </a:r>
            <a:r>
              <a:rPr lang="en-US" kern="0" dirty="0"/>
              <a:t> </a:t>
            </a:r>
            <a:r>
              <a:rPr lang="en-US" kern="0" dirty="0" err="1"/>
              <a:t>onderzoeken</a:t>
            </a:r>
            <a:endParaRPr lang="en-US" kern="0" dirty="0"/>
          </a:p>
          <a:p>
            <a:pPr marL="0" indent="0">
              <a:buFontTx/>
              <a:buNone/>
            </a:pPr>
            <a:endParaRPr lang="en-US" kern="0" dirty="0"/>
          </a:p>
          <a:p>
            <a:pPr marL="0" indent="0">
              <a:buFontTx/>
              <a:buNone/>
            </a:pPr>
            <a:r>
              <a:rPr lang="en-US" kern="0" dirty="0" err="1"/>
              <a:t>Hoogtevrees</a:t>
            </a:r>
            <a:endParaRPr lang="en-US" kern="0" dirty="0"/>
          </a:p>
          <a:p>
            <a:pPr marL="0" indent="0">
              <a:buFontTx/>
              <a:buNone/>
            </a:pPr>
            <a:endParaRPr lang="en-US" kern="0" dirty="0"/>
          </a:p>
          <a:p>
            <a:pPr marL="0" indent="0">
              <a:buFontTx/>
              <a:buNone/>
            </a:pPr>
            <a:r>
              <a:rPr lang="en-US" kern="0" dirty="0" err="1"/>
              <a:t>Angststoornissen</a:t>
            </a:r>
            <a:endParaRPr lang="en-US" kern="0" dirty="0"/>
          </a:p>
          <a:p>
            <a:pPr marL="0" indent="0">
              <a:buFontTx/>
              <a:buNone/>
            </a:pPr>
            <a:endParaRPr lang="en-US" kern="0" dirty="0"/>
          </a:p>
          <a:p>
            <a:pPr marL="0" indent="0">
              <a:buFontTx/>
              <a:buNone/>
            </a:pPr>
            <a:endParaRPr lang="en-US" kern="0" dirty="0"/>
          </a:p>
        </p:txBody>
      </p:sp>
    </p:spTree>
    <p:extLst>
      <p:ext uri="{BB962C8B-B14F-4D97-AF65-F5344CB8AC3E}">
        <p14:creationId xmlns:p14="http://schemas.microsoft.com/office/powerpoint/2010/main" val="2805490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Centraal Dierenlaboratorium</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6600" y="1168400"/>
            <a:ext cx="7394933" cy="4932363"/>
          </a:xfrm>
        </p:spPr>
      </p:pic>
      <p:sp>
        <p:nvSpPr>
          <p:cNvPr id="5" name="Tijdelijke aanduiding voor inhoud 2"/>
          <p:cNvSpPr txBox="1">
            <a:spLocks/>
          </p:cNvSpPr>
          <p:nvPr/>
        </p:nvSpPr>
        <p:spPr bwMode="auto">
          <a:xfrm>
            <a:off x="8367823" y="2098218"/>
            <a:ext cx="3625704" cy="2558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kern="0" dirty="0" err="1"/>
              <a:t>Hoeveel</a:t>
            </a:r>
            <a:r>
              <a:rPr lang="en-US" kern="0" dirty="0"/>
              <a:t> </a:t>
            </a:r>
            <a:r>
              <a:rPr lang="en-US" kern="0" dirty="0" err="1"/>
              <a:t>eet</a:t>
            </a:r>
            <a:r>
              <a:rPr lang="en-US" kern="0" dirty="0"/>
              <a:t> </a:t>
            </a:r>
            <a:r>
              <a:rPr lang="en-US" kern="0" dirty="0" err="1"/>
              <a:t>een</a:t>
            </a:r>
            <a:r>
              <a:rPr lang="en-US" kern="0" dirty="0"/>
              <a:t> </a:t>
            </a:r>
            <a:r>
              <a:rPr lang="en-US" kern="0" dirty="0" err="1"/>
              <a:t>muis</a:t>
            </a:r>
            <a:r>
              <a:rPr lang="en-US" kern="0" dirty="0"/>
              <a:t>?</a:t>
            </a:r>
          </a:p>
          <a:p>
            <a:pPr marL="0" indent="0">
              <a:buFontTx/>
              <a:buNone/>
            </a:pPr>
            <a:endParaRPr lang="en-US" kern="0" dirty="0"/>
          </a:p>
          <a:p>
            <a:pPr marL="0" indent="0">
              <a:buFontTx/>
              <a:buNone/>
            </a:pPr>
            <a:r>
              <a:rPr lang="en-US" kern="0" dirty="0" err="1"/>
              <a:t>Gecontroleerde</a:t>
            </a:r>
            <a:r>
              <a:rPr lang="en-US" kern="0" dirty="0"/>
              <a:t> </a:t>
            </a:r>
            <a:r>
              <a:rPr lang="en-US" kern="0" dirty="0" err="1"/>
              <a:t>omgeving</a:t>
            </a:r>
            <a:endParaRPr lang="en-US" kern="0" dirty="0"/>
          </a:p>
          <a:p>
            <a:pPr marL="0" indent="0">
              <a:buFontTx/>
              <a:buNone/>
            </a:pPr>
            <a:endParaRPr lang="en-US" kern="0" dirty="0"/>
          </a:p>
          <a:p>
            <a:pPr marL="0" indent="0">
              <a:buFontTx/>
              <a:buNone/>
            </a:pPr>
            <a:r>
              <a:rPr lang="en-US" kern="0" dirty="0"/>
              <a:t>Steeds minder </a:t>
            </a:r>
            <a:r>
              <a:rPr lang="en-US" kern="0" dirty="0" err="1"/>
              <a:t>experimenten</a:t>
            </a:r>
            <a:r>
              <a:rPr lang="en-US" kern="0" dirty="0"/>
              <a:t> met </a:t>
            </a:r>
            <a:r>
              <a:rPr lang="en-US" kern="0" dirty="0" err="1"/>
              <a:t>dieren</a:t>
            </a:r>
            <a:endParaRPr lang="en-US" kern="0" dirty="0"/>
          </a:p>
          <a:p>
            <a:pPr marL="0" indent="0">
              <a:buFontTx/>
              <a:buNone/>
            </a:pPr>
            <a:endParaRPr lang="en-US" kern="0" dirty="0"/>
          </a:p>
          <a:p>
            <a:pPr marL="0" indent="0">
              <a:buFontTx/>
              <a:buNone/>
            </a:pPr>
            <a:endParaRPr lang="en-US" kern="0" dirty="0"/>
          </a:p>
        </p:txBody>
      </p:sp>
      <p:sp>
        <p:nvSpPr>
          <p:cNvPr id="6" name="Tijdelijke aanduiding voor inhoud 2"/>
          <p:cNvSpPr txBox="1">
            <a:spLocks/>
          </p:cNvSpPr>
          <p:nvPr/>
        </p:nvSpPr>
        <p:spPr bwMode="auto">
          <a:xfrm>
            <a:off x="357809" y="6413926"/>
            <a:ext cx="9369287" cy="4440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None/>
            </a:pPr>
            <a:r>
              <a:rPr lang="nl-NL" sz="1600" u="sng" dirty="0">
                <a:solidFill>
                  <a:schemeClr val="tx1"/>
                </a:solidFill>
                <a:hlinkClick r:id="rId4"/>
              </a:rPr>
              <a:t>https://nos.nl/artikel/2192939-nederland-kan-met-wat-moeite-koploper-dierproefvrij-onderzoek-worden.html</a:t>
            </a:r>
            <a:endParaRPr lang="en-US" sz="1600" dirty="0">
              <a:solidFill>
                <a:schemeClr val="tx1"/>
              </a:solidFill>
            </a:endParaRPr>
          </a:p>
        </p:txBody>
      </p:sp>
    </p:spTree>
    <p:extLst>
      <p:ext uri="{BB962C8B-B14F-4D97-AF65-F5344CB8AC3E}">
        <p14:creationId xmlns:p14="http://schemas.microsoft.com/office/powerpoint/2010/main" val="4155453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Robotica Lab</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7627" y="1257300"/>
            <a:ext cx="7429499" cy="4953000"/>
          </a:xfrm>
        </p:spPr>
      </p:pic>
      <p:sp>
        <p:nvSpPr>
          <p:cNvPr id="5" name="Tijdelijke aanduiding voor inhoud 2"/>
          <p:cNvSpPr txBox="1">
            <a:spLocks/>
          </p:cNvSpPr>
          <p:nvPr/>
        </p:nvSpPr>
        <p:spPr bwMode="auto">
          <a:xfrm>
            <a:off x="8530225" y="2812202"/>
            <a:ext cx="3542430" cy="2375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kern="0" dirty="0" err="1"/>
              <a:t>Mensen</a:t>
            </a:r>
            <a:r>
              <a:rPr lang="en-US" kern="0" dirty="0"/>
              <a:t> </a:t>
            </a:r>
            <a:r>
              <a:rPr lang="en-US" kern="0" dirty="0" err="1"/>
              <a:t>en</a:t>
            </a:r>
            <a:r>
              <a:rPr lang="en-US" kern="0" dirty="0"/>
              <a:t> robots</a:t>
            </a:r>
          </a:p>
          <a:p>
            <a:pPr marL="0" indent="0">
              <a:buFontTx/>
              <a:buNone/>
            </a:pPr>
            <a:endParaRPr lang="en-US" kern="0" dirty="0"/>
          </a:p>
          <a:p>
            <a:pPr marL="0" indent="0">
              <a:buFontTx/>
              <a:buNone/>
            </a:pPr>
            <a:r>
              <a:rPr lang="en-US" kern="0" dirty="0" err="1"/>
              <a:t>Emoties</a:t>
            </a:r>
            <a:r>
              <a:rPr lang="en-US" kern="0" dirty="0"/>
              <a:t> </a:t>
            </a:r>
            <a:r>
              <a:rPr lang="en-US" kern="0" dirty="0" err="1"/>
              <a:t>herkennen</a:t>
            </a:r>
            <a:endParaRPr lang="en-US" kern="0" dirty="0"/>
          </a:p>
          <a:p>
            <a:pPr marL="0" indent="0">
              <a:buFontTx/>
              <a:buNone/>
            </a:pPr>
            <a:endParaRPr lang="en-US" kern="0" dirty="0"/>
          </a:p>
        </p:txBody>
      </p:sp>
    </p:spTree>
    <p:extLst>
      <p:ext uri="{BB962C8B-B14F-4D97-AF65-F5344CB8AC3E}">
        <p14:creationId xmlns:p14="http://schemas.microsoft.com/office/powerpoint/2010/main" val="3307030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Sport Lab</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599" y="1181100"/>
            <a:ext cx="7505699" cy="5003800"/>
          </a:xfrm>
        </p:spPr>
      </p:pic>
      <p:sp>
        <p:nvSpPr>
          <p:cNvPr id="5" name="Tijdelijke aanduiding voor inhoud 2"/>
          <p:cNvSpPr txBox="1">
            <a:spLocks/>
          </p:cNvSpPr>
          <p:nvPr/>
        </p:nvSpPr>
        <p:spPr bwMode="auto">
          <a:xfrm>
            <a:off x="8480119" y="2123271"/>
            <a:ext cx="3394553" cy="2375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kern="0" dirty="0" err="1"/>
              <a:t>Reactie</a:t>
            </a:r>
            <a:r>
              <a:rPr lang="en-US" kern="0" dirty="0"/>
              <a:t> op </a:t>
            </a:r>
            <a:r>
              <a:rPr lang="en-US" kern="0" dirty="0" err="1"/>
              <a:t>inspanning</a:t>
            </a:r>
            <a:endParaRPr lang="en-US" kern="0" dirty="0"/>
          </a:p>
          <a:p>
            <a:pPr marL="0" indent="0">
              <a:buFontTx/>
              <a:buNone/>
            </a:pPr>
            <a:endParaRPr lang="en-US" kern="0" dirty="0"/>
          </a:p>
          <a:p>
            <a:pPr marL="0" indent="0">
              <a:buFontTx/>
              <a:buNone/>
            </a:pPr>
            <a:r>
              <a:rPr lang="en-US" kern="0" dirty="0" err="1"/>
              <a:t>Hartslag</a:t>
            </a:r>
            <a:endParaRPr lang="en-US" kern="0" dirty="0"/>
          </a:p>
          <a:p>
            <a:pPr marL="0" indent="0">
              <a:buFontTx/>
              <a:buNone/>
            </a:pPr>
            <a:endParaRPr lang="en-US" kern="0" dirty="0"/>
          </a:p>
          <a:p>
            <a:pPr marL="0" indent="0">
              <a:buFontTx/>
              <a:buNone/>
            </a:pPr>
            <a:r>
              <a:rPr lang="en-US" kern="0" dirty="0" err="1"/>
              <a:t>Lichaamstemperatuur</a:t>
            </a:r>
            <a:endParaRPr lang="en-US" kern="0" dirty="0"/>
          </a:p>
          <a:p>
            <a:pPr marL="0" indent="0">
              <a:buFontTx/>
              <a:buNone/>
            </a:pPr>
            <a:endParaRPr lang="en-US" kern="0" dirty="0"/>
          </a:p>
          <a:p>
            <a:pPr marL="0" indent="0">
              <a:buFontTx/>
              <a:buNone/>
            </a:pPr>
            <a:endParaRPr lang="en-US" kern="0" dirty="0"/>
          </a:p>
        </p:txBody>
      </p:sp>
    </p:spTree>
    <p:extLst>
      <p:ext uri="{BB962C8B-B14F-4D97-AF65-F5344CB8AC3E}">
        <p14:creationId xmlns:p14="http://schemas.microsoft.com/office/powerpoint/2010/main" val="196437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Botsende </a:t>
            </a:r>
            <a:r>
              <a:rPr lang="nl-NL" dirty="0" err="1"/>
              <a:t>moleculenlab</a:t>
            </a:r>
            <a:endParaRPr lang="nl-N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599" y="1417637"/>
            <a:ext cx="6906759" cy="4610629"/>
          </a:xfrm>
        </p:spPr>
      </p:pic>
      <p:sp>
        <p:nvSpPr>
          <p:cNvPr id="4" name="Tijdelijke aanduiding voor inhoud 2"/>
          <p:cNvSpPr txBox="1">
            <a:spLocks/>
          </p:cNvSpPr>
          <p:nvPr/>
        </p:nvSpPr>
        <p:spPr bwMode="auto">
          <a:xfrm>
            <a:off x="7853820" y="2273581"/>
            <a:ext cx="3542430" cy="2375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a:lstStyle>
          <a:p>
            <a:pPr marL="0" indent="0">
              <a:buFontTx/>
              <a:buNone/>
            </a:pPr>
            <a:r>
              <a:rPr lang="en-US" kern="0" dirty="0" err="1"/>
              <a:t>Onzichtbare</a:t>
            </a:r>
            <a:r>
              <a:rPr lang="en-US" kern="0" dirty="0"/>
              <a:t> </a:t>
            </a:r>
            <a:r>
              <a:rPr lang="en-US" kern="0" dirty="0" err="1"/>
              <a:t>moleculen</a:t>
            </a:r>
            <a:endParaRPr lang="en-US" kern="0" dirty="0"/>
          </a:p>
          <a:p>
            <a:pPr marL="0" indent="0">
              <a:buFontTx/>
              <a:buNone/>
            </a:pPr>
            <a:endParaRPr lang="en-US" kern="0" dirty="0"/>
          </a:p>
          <a:p>
            <a:pPr marL="0" indent="0">
              <a:buFontTx/>
              <a:buNone/>
            </a:pPr>
            <a:r>
              <a:rPr lang="en-US" kern="0" dirty="0" err="1"/>
              <a:t>Bouwstenen</a:t>
            </a:r>
            <a:r>
              <a:rPr lang="en-US" kern="0" dirty="0"/>
              <a:t> van </a:t>
            </a:r>
            <a:r>
              <a:rPr lang="en-US" kern="0" dirty="0" err="1"/>
              <a:t>alles</a:t>
            </a:r>
            <a:endParaRPr lang="en-US" kern="0" dirty="0"/>
          </a:p>
          <a:p>
            <a:pPr marL="0" indent="0">
              <a:buFontTx/>
              <a:buNone/>
            </a:pPr>
            <a:endParaRPr lang="en-US" kern="0" dirty="0"/>
          </a:p>
          <a:p>
            <a:pPr marL="0" indent="0">
              <a:buFontTx/>
              <a:buNone/>
            </a:pPr>
            <a:r>
              <a:rPr lang="en-US" kern="0" dirty="0" err="1"/>
              <a:t>Speciale</a:t>
            </a:r>
            <a:r>
              <a:rPr lang="en-US" kern="0" dirty="0"/>
              <a:t> </a:t>
            </a:r>
            <a:r>
              <a:rPr lang="en-US" kern="0" dirty="0" err="1"/>
              <a:t>apparaten</a:t>
            </a:r>
            <a:endParaRPr lang="en-US" kern="0" dirty="0"/>
          </a:p>
          <a:p>
            <a:pPr marL="0" indent="0">
              <a:buFontTx/>
              <a:buNone/>
            </a:pPr>
            <a:endParaRPr lang="en-US" kern="0" dirty="0"/>
          </a:p>
          <a:p>
            <a:pPr marL="0" indent="0">
              <a:buFontTx/>
              <a:buNone/>
            </a:pPr>
            <a:endParaRPr lang="en-US" kern="0" dirty="0"/>
          </a:p>
        </p:txBody>
      </p:sp>
    </p:spTree>
    <p:extLst>
      <p:ext uri="{BB962C8B-B14F-4D97-AF65-F5344CB8AC3E}">
        <p14:creationId xmlns:p14="http://schemas.microsoft.com/office/powerpoint/2010/main" val="3123745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ma WKRU - breedbeeld - voorstel">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a WKRU - breedbeeld - voorstel" id="{56D8CC06-64BA-4E35-A2C7-DC551A7331EC}" vid="{F5E8FF13-F457-4C05-B2AB-9E6BA2944B7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 WKRU - breedbeeld - voorstel</Template>
  <TotalTime>0</TotalTime>
  <Words>2213</Words>
  <Application>Microsoft Office PowerPoint</Application>
  <PresentationFormat>Breedbeeld</PresentationFormat>
  <Paragraphs>184</Paragraphs>
  <Slides>20</Slides>
  <Notes>20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20</vt:i4>
      </vt:variant>
    </vt:vector>
  </HeadingPairs>
  <TitlesOfParts>
    <vt:vector size="23" baseType="lpstr">
      <vt:lpstr>Arial</vt:lpstr>
      <vt:lpstr>Calibri</vt:lpstr>
      <vt:lpstr>Thema WKRU - breedbeeld - voorstel</vt:lpstr>
      <vt:lpstr>Voorwaarden gebruik</vt:lpstr>
      <vt:lpstr>Project: Onderzoeker in de Klas</vt:lpstr>
      <vt:lpstr> De Radboud Universiteit vanuit de lucht </vt:lpstr>
      <vt:lpstr>Waar kun je onderzoek doen?  </vt:lpstr>
      <vt:lpstr>Virtual Reality Lab</vt:lpstr>
      <vt:lpstr>Centraal Dierenlaboratorium</vt:lpstr>
      <vt:lpstr>Robotica Lab</vt:lpstr>
      <vt:lpstr>Sport Lab</vt:lpstr>
      <vt:lpstr>Botsende moleculenlab</vt:lpstr>
      <vt:lpstr>Bar Lab</vt:lpstr>
      <vt:lpstr>Scheikundelab</vt:lpstr>
      <vt:lpstr>En er zijn nog veel meer onderzoeksomgevingen….</vt:lpstr>
      <vt:lpstr>Werken in een lab</vt:lpstr>
      <vt:lpstr>Vraagmuur</vt:lpstr>
      <vt:lpstr>Onderzoeksdromen</vt:lpstr>
      <vt:lpstr>Onderzoeksdroom bedenken</vt:lpstr>
      <vt:lpstr>Flitspresentatie voorbereiden</vt:lpstr>
      <vt:lpstr>Voorbeeld onderzoek </vt:lpstr>
      <vt:lpstr>Voorbeeld onderzoek </vt:lpstr>
      <vt:lpstr>Vraagmuur</vt:lpstr>
    </vt:vector>
  </TitlesOfParts>
  <Company>CnCZ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Josje Dinghs</dc:creator>
  <cp:lastModifiedBy>Baren-Nawrocka, J. van (Jan)</cp:lastModifiedBy>
  <cp:revision>84</cp:revision>
  <dcterms:created xsi:type="dcterms:W3CDTF">2018-03-05T13:31:57Z</dcterms:created>
  <dcterms:modified xsi:type="dcterms:W3CDTF">2022-02-16T12:36:26Z</dcterms:modified>
</cp:coreProperties>
</file>